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66" r:id="rId4"/>
    <p:sldId id="257" r:id="rId5"/>
    <p:sldId id="258" r:id="rId6"/>
    <p:sldId id="263" r:id="rId7"/>
    <p:sldId id="262" r:id="rId8"/>
    <p:sldId id="271" r:id="rId9"/>
    <p:sldId id="280" r:id="rId10"/>
    <p:sldId id="27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B0C73-0507-4ED4-8156-07F6825C1D97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2D61D-F25C-49B9-A86B-F9F004133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14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6DDC3-BEF9-4E71-9B46-CF84CDB90511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CBD8-69D2-456E-B942-503E7CBE0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8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1.png"/><Relationship Id="rId7" Type="http://schemas.openxmlformats.org/officeDocument/2006/relationships/image" Target="../media/image4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31236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900" b="1" dirty="0" smtClean="0"/>
              <a:t>Решение задач на тему: «Электрический ток.</a:t>
            </a:r>
            <a:br>
              <a:rPr lang="ru-RU" sz="4900" b="1" dirty="0" smtClean="0"/>
            </a:br>
            <a:r>
              <a:rPr lang="ru-RU" sz="4900" b="1" dirty="0" smtClean="0"/>
              <a:t>Закон Ома. Соединение проводников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10 класс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692696"/>
            <a:ext cx="6105326" cy="24314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/>
          </a:p>
          <a:p>
            <a:pPr algn="ctr"/>
            <a:r>
              <a:rPr lang="ru-RU" sz="5400" b="1" dirty="0" smtClean="0"/>
              <a:t>Домашнее задание</a:t>
            </a:r>
          </a:p>
          <a:p>
            <a:pPr algn="ctr"/>
            <a:r>
              <a:rPr lang="ru-RU" sz="4000" dirty="0" smtClean="0"/>
              <a:t>повторить §102-104 </a:t>
            </a:r>
          </a:p>
          <a:p>
            <a:pPr algn="ctr"/>
            <a:r>
              <a:rPr lang="ru-RU" sz="4000" dirty="0" smtClean="0"/>
              <a:t>№</a:t>
            </a:r>
            <a:r>
              <a:rPr lang="ru-RU" sz="4000" dirty="0"/>
              <a:t>782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4" t="28938" r="7277" b="45719"/>
          <a:stretch/>
        </p:blipFill>
        <p:spPr bwMode="auto">
          <a:xfrm>
            <a:off x="683568" y="3510185"/>
            <a:ext cx="8116866" cy="1853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25846" y="5979826"/>
            <a:ext cx="7032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(ответы </a:t>
            </a:r>
            <a:r>
              <a:rPr lang="ru-RU" dirty="0" smtClean="0"/>
              <a:t>и решения задач оформить </a:t>
            </a:r>
            <a:r>
              <a:rPr lang="ru-RU" dirty="0"/>
              <a:t>и прислать на мою страницу в ВК)</a:t>
            </a:r>
          </a:p>
        </p:txBody>
      </p:sp>
    </p:spTree>
    <p:extLst>
      <p:ext uri="{BB962C8B-B14F-4D97-AF65-F5344CB8AC3E}">
        <p14:creationId xmlns:p14="http://schemas.microsoft.com/office/powerpoint/2010/main" val="399461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3092" y="1628800"/>
            <a:ext cx="823737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Какие </a:t>
            </a:r>
            <a:r>
              <a:rPr lang="ru-RU" dirty="0"/>
              <a:t>вещества являются проводниками? Приведите пример.</a:t>
            </a:r>
          </a:p>
          <a:p>
            <a:r>
              <a:rPr lang="ru-RU" dirty="0" smtClean="0"/>
              <a:t>2. Что </a:t>
            </a:r>
            <a:r>
              <a:rPr lang="ru-RU" dirty="0"/>
              <a:t>такое электрический ток? Постоянный электрический ток?</a:t>
            </a:r>
          </a:p>
          <a:p>
            <a:r>
              <a:rPr lang="ru-RU" dirty="0" smtClean="0"/>
              <a:t>3. Что </a:t>
            </a:r>
            <a:r>
              <a:rPr lang="ru-RU" dirty="0"/>
              <a:t>такое электрический ток  в металлах?</a:t>
            </a:r>
          </a:p>
          <a:p>
            <a:r>
              <a:rPr lang="ru-RU" dirty="0" smtClean="0"/>
              <a:t>4. Какие </a:t>
            </a:r>
            <a:r>
              <a:rPr lang="ru-RU" dirty="0"/>
              <a:t>действия оказывает электрический ток при прохождении через проводник?</a:t>
            </a:r>
          </a:p>
          <a:p>
            <a:r>
              <a:rPr lang="ru-RU" dirty="0" smtClean="0"/>
              <a:t>5. Какая </a:t>
            </a:r>
            <a:r>
              <a:rPr lang="ru-RU" dirty="0"/>
              <a:t>величина является количественной характеристикой электрического тока?</a:t>
            </a:r>
          </a:p>
          <a:p>
            <a:r>
              <a:rPr lang="ru-RU" dirty="0" smtClean="0"/>
              <a:t>6. Какую </a:t>
            </a:r>
            <a:r>
              <a:rPr lang="ru-RU" dirty="0"/>
              <a:t>задачу выполняет источник тока?</a:t>
            </a:r>
          </a:p>
          <a:p>
            <a:r>
              <a:rPr lang="ru-RU" dirty="0" smtClean="0"/>
              <a:t>7. Какова </a:t>
            </a:r>
            <a:r>
              <a:rPr lang="ru-RU" dirty="0"/>
              <a:t>причина электрического сопротивления проводника?</a:t>
            </a:r>
          </a:p>
          <a:p>
            <a:r>
              <a:rPr lang="ru-RU" dirty="0" smtClean="0"/>
              <a:t>8. От </a:t>
            </a:r>
            <a:r>
              <a:rPr lang="ru-RU" dirty="0"/>
              <a:t>каких характеристик проводника зависит его электрическое сопротивление?</a:t>
            </a:r>
          </a:p>
          <a:p>
            <a:r>
              <a:rPr lang="ru-RU" dirty="0" smtClean="0"/>
              <a:t>9. Почему </a:t>
            </a:r>
            <a:r>
              <a:rPr lang="ru-RU" dirty="0"/>
              <a:t>при нагревании металлического проводника его сопротивление увеличивается?</a:t>
            </a:r>
          </a:p>
          <a:p>
            <a:r>
              <a:rPr lang="ru-RU" dirty="0" smtClean="0"/>
              <a:t>10. Сформулируйте </a:t>
            </a:r>
            <a:r>
              <a:rPr lang="ru-RU" dirty="0"/>
              <a:t>закон Ома для участка цепи.</a:t>
            </a:r>
          </a:p>
          <a:p>
            <a:r>
              <a:rPr lang="ru-RU" dirty="0" smtClean="0"/>
              <a:t>11. Какое </a:t>
            </a:r>
            <a:r>
              <a:rPr lang="ru-RU" dirty="0"/>
              <a:t>соединение называется последовательным?</a:t>
            </a:r>
          </a:p>
          <a:p>
            <a:r>
              <a:rPr lang="ru-RU" dirty="0" smtClean="0"/>
              <a:t>12. Назовите </a:t>
            </a:r>
            <a:r>
              <a:rPr lang="ru-RU" dirty="0"/>
              <a:t>законы последовательного соединения.</a:t>
            </a:r>
          </a:p>
          <a:p>
            <a:r>
              <a:rPr lang="ru-RU" dirty="0" smtClean="0"/>
              <a:t>13. Какое </a:t>
            </a:r>
            <a:r>
              <a:rPr lang="ru-RU" dirty="0"/>
              <a:t>соединение называется параллельным?</a:t>
            </a:r>
          </a:p>
          <a:p>
            <a:r>
              <a:rPr lang="ru-RU" dirty="0" smtClean="0"/>
              <a:t>14. Назовите </a:t>
            </a:r>
            <a:r>
              <a:rPr lang="ru-RU" dirty="0"/>
              <a:t>законы параллельного соединения.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19998" y="764704"/>
            <a:ext cx="57635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Ответьте на вопросы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89667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849694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140968"/>
            <a:ext cx="288032" cy="491349"/>
          </a:xfrm>
          <a:prstGeom prst="rect">
            <a:avLst/>
          </a:prstGeom>
          <a:noFill/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314659"/>
            <a:ext cx="2520280" cy="689761"/>
          </a:xfrm>
          <a:prstGeom prst="rect">
            <a:avLst/>
          </a:prstGeom>
          <a:noFill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4293096"/>
            <a:ext cx="1584176" cy="742137"/>
          </a:xfrm>
          <a:prstGeom prst="rect">
            <a:avLst/>
          </a:prstGeom>
          <a:noFill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648072" cy="408567"/>
          </a:xfrm>
          <a:prstGeom prst="rect">
            <a:avLst/>
          </a:prstGeom>
          <a:noFill/>
        </p:spPr>
      </p:pic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1905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2638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undefine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64904"/>
            <a:ext cx="633670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9552" y="0"/>
            <a:ext cx="692587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Через участок цепи (см. рисунок)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течёт постоянный ток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th-italic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thJax_Main" charset="0"/>
                <a:ea typeface="Times New Roman" pitchFamily="18" charset="0"/>
                <a:cs typeface="Times New Roman" pitchFamily="18" charset="0"/>
              </a:rPr>
              <a:t>=8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Чему равна  сила тока,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которую показывает амперметр?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Сопротивлением амперметра пренебречь.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283968" y="2924944"/>
            <a:ext cx="648072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355976" y="4221088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437112"/>
            <a:ext cx="3600400" cy="574590"/>
          </a:xfrm>
          <a:prstGeom prst="rect">
            <a:avLst/>
          </a:prstGeom>
          <a:noFill/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797152"/>
            <a:ext cx="344041" cy="524253"/>
          </a:xfrm>
          <a:prstGeom prst="rect">
            <a:avLst/>
          </a:prstGeom>
          <a:noFill/>
        </p:spPr>
      </p:pic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2722971"/>
            <a:ext cx="720080" cy="434765"/>
          </a:xfrm>
          <a:prstGeom prst="rect">
            <a:avLst/>
          </a:prstGeom>
          <a:noFill/>
        </p:spPr>
      </p:pic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492896"/>
            <a:ext cx="742950" cy="304800"/>
          </a:xfrm>
          <a:prstGeom prst="rect">
            <a:avLst/>
          </a:prstGeom>
          <a:noFill/>
        </p:spPr>
      </p:pic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50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3861048"/>
            <a:ext cx="742950" cy="304800"/>
          </a:xfrm>
          <a:prstGeom prst="rect">
            <a:avLst/>
          </a:prstGeom>
          <a:noFill/>
        </p:spPr>
      </p:pic>
      <p:cxnSp>
        <p:nvCxnSpPr>
          <p:cNvPr id="30" name="Прямая со стрелкой 29"/>
          <p:cNvCxnSpPr/>
          <p:nvPr/>
        </p:nvCxnSpPr>
        <p:spPr>
          <a:xfrm flipV="1">
            <a:off x="4499992" y="292494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499992" y="34290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1331640" y="3429000"/>
            <a:ext cx="31683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52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797152"/>
            <a:ext cx="3843737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9144000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 стрелкой 3"/>
          <p:cNvCxnSpPr/>
          <p:nvPr/>
        </p:nvCxnSpPr>
        <p:spPr>
          <a:xfrm>
            <a:off x="2627784" y="278092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635896" y="27809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авая фигурная скобка 7"/>
          <p:cNvSpPr/>
          <p:nvPr/>
        </p:nvSpPr>
        <p:spPr>
          <a:xfrm rot="5400000">
            <a:off x="4499992" y="2564904"/>
            <a:ext cx="432048" cy="187220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3635896" y="234888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3717032"/>
            <a:ext cx="1998340" cy="371784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99021" y="4221088"/>
            <a:ext cx="1935215" cy="36004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4077072"/>
            <a:ext cx="432048" cy="658359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221088"/>
            <a:ext cx="2650820" cy="448816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4653136"/>
            <a:ext cx="1368152" cy="481108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9168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301208"/>
            <a:ext cx="432048" cy="658359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Правая фигурная скобка 32"/>
          <p:cNvSpPr/>
          <p:nvPr/>
        </p:nvSpPr>
        <p:spPr>
          <a:xfrm rot="10800000">
            <a:off x="1979712" y="5085184"/>
            <a:ext cx="216024" cy="144016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3068960"/>
            <a:ext cx="371475" cy="304800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132856"/>
            <a:ext cx="180975" cy="304800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852936"/>
            <a:ext cx="866775" cy="304800"/>
          </a:xfrm>
          <a:prstGeom prst="rect">
            <a:avLst/>
          </a:prstGeom>
          <a:noFill/>
        </p:spPr>
      </p:pic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5157192"/>
            <a:ext cx="3384376" cy="676875"/>
          </a:xfrm>
          <a:prstGeom prst="rect">
            <a:avLst/>
          </a:prstGeom>
          <a:noFill/>
        </p:spPr>
      </p:pic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5877272"/>
            <a:ext cx="3384376" cy="693618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2852936"/>
            <a:ext cx="1584176" cy="1080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3" grpId="0" animBg="1"/>
      <p:bldP spid="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68952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509120"/>
            <a:ext cx="2777761" cy="624458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5157192"/>
            <a:ext cx="2815761" cy="648072"/>
          </a:xfrm>
          <a:prstGeom prst="rect">
            <a:avLst/>
          </a:prstGeom>
          <a:noFill/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229200"/>
            <a:ext cx="2016224" cy="5928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13" name="Правая фигурная скобка 12"/>
          <p:cNvSpPr/>
          <p:nvPr/>
        </p:nvSpPr>
        <p:spPr>
          <a:xfrm flipH="1">
            <a:off x="2627784" y="4581128"/>
            <a:ext cx="72008" cy="1296144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797152"/>
            <a:ext cx="2502149" cy="6206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477674"/>
            <a:ext cx="288032" cy="379679"/>
          </a:xfrm>
          <a:prstGeom prst="rect">
            <a:avLst/>
          </a:prstGeom>
          <a:noFill/>
        </p:spPr>
      </p:pic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973618"/>
            <a:ext cx="288032" cy="379679"/>
          </a:xfrm>
          <a:prstGeom prst="rect">
            <a:avLst/>
          </a:prstGeom>
          <a:noFill/>
        </p:spPr>
      </p:pic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0" y="1466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36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437112"/>
            <a:ext cx="1866900" cy="304800"/>
          </a:xfrm>
          <a:prstGeom prst="rect">
            <a:avLst/>
          </a:prstGeom>
          <a:noFill/>
        </p:spPr>
      </p:pic>
      <p:pic>
        <p:nvPicPr>
          <p:cNvPr id="9235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4797152"/>
            <a:ext cx="1247775" cy="304800"/>
          </a:xfrm>
          <a:prstGeom prst="rect">
            <a:avLst/>
          </a:prstGeom>
          <a:noFill/>
        </p:spPr>
      </p:pic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3419872" y="2636912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2915816" y="2636912"/>
            <a:ext cx="1584176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2915816" y="1844824"/>
            <a:ext cx="1296144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419872" y="1772816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9241" name="Picture 2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4005064"/>
            <a:ext cx="390525" cy="304800"/>
          </a:xfrm>
          <a:prstGeom prst="rect">
            <a:avLst/>
          </a:prstGeom>
          <a:noFill/>
        </p:spPr>
      </p:pic>
      <p:pic>
        <p:nvPicPr>
          <p:cNvPr id="9240" name="Picture 2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293096"/>
            <a:ext cx="2009775" cy="304800"/>
          </a:xfrm>
          <a:prstGeom prst="rect">
            <a:avLst/>
          </a:prstGeom>
          <a:noFill/>
        </p:spPr>
      </p:pic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44" name="Picture 2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6165304"/>
            <a:ext cx="1368152" cy="456051"/>
          </a:xfrm>
          <a:prstGeom prst="rect">
            <a:avLst/>
          </a:prstGeom>
          <a:noFill/>
        </p:spPr>
      </p:pic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95536" y="6021288"/>
            <a:ext cx="2088232" cy="64807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 flipV="1">
            <a:off x="3419872" y="18448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3419872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H="1" flipV="1">
            <a:off x="4860032" y="2780928"/>
            <a:ext cx="2160240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47" name="Picture 3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6093296"/>
            <a:ext cx="5764481" cy="448816"/>
          </a:xfrm>
          <a:prstGeom prst="rect">
            <a:avLst/>
          </a:prstGeom>
          <a:noFill/>
        </p:spPr>
      </p:pic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50" name="Picture 3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2420888"/>
            <a:ext cx="216024" cy="493768"/>
          </a:xfrm>
          <a:prstGeom prst="rect">
            <a:avLst/>
          </a:prstGeom>
          <a:noFill/>
        </p:spPr>
      </p:pic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53" name="Picture 37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3188" y="4797152"/>
            <a:ext cx="2431260" cy="720080"/>
          </a:xfrm>
          <a:prstGeom prst="rect">
            <a:avLst/>
          </a:prstGeom>
          <a:noFill/>
        </p:spPr>
      </p:pic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55" name="Picture 39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2924944"/>
            <a:ext cx="410716" cy="4693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6" dur="2000" fill="hold"/>
                                        <p:tgtEl>
                                          <p:spTgt spid="92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8352928" cy="40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483768" y="836712"/>
            <a:ext cx="33843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4221088"/>
            <a:ext cx="3057011" cy="1080120"/>
          </a:xfrm>
          <a:prstGeom prst="rect">
            <a:avLst/>
          </a:prstGeom>
          <a:noFill/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022716"/>
            <a:ext cx="360040" cy="474598"/>
          </a:xfrm>
          <a:prstGeom prst="rect">
            <a:avLst/>
          </a:prstGeom>
          <a:noFill/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3861048"/>
            <a:ext cx="360040" cy="474598"/>
          </a:xfrm>
          <a:prstGeom prst="rect">
            <a:avLst/>
          </a:prstGeom>
          <a:noFill/>
        </p:spPr>
      </p:pic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1466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907704" y="2492896"/>
            <a:ext cx="1440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940152" y="2492896"/>
            <a:ext cx="26642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3717032"/>
            <a:ext cx="1578792" cy="1224136"/>
          </a:xfrm>
          <a:prstGeom prst="rect">
            <a:avLst/>
          </a:prstGeom>
          <a:noFill/>
        </p:spPr>
      </p:pic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5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861048"/>
            <a:ext cx="1456420" cy="902980"/>
          </a:xfrm>
          <a:prstGeom prst="rect">
            <a:avLst/>
          </a:prstGeom>
          <a:noFill/>
        </p:spPr>
      </p:pic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0" y="1047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5364088" y="5157192"/>
            <a:ext cx="1224136" cy="1152128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60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5229200"/>
            <a:ext cx="3096344" cy="989553"/>
          </a:xfrm>
          <a:prstGeom prst="rect">
            <a:avLst/>
          </a:prstGeom>
          <a:noFill/>
        </p:spPr>
      </p:pic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0" y="1047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331640" y="4149080"/>
            <a:ext cx="1080120" cy="1224136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188640"/>
            <a:ext cx="4032448" cy="310133"/>
          </a:xfrm>
          <a:prstGeom prst="rect">
            <a:avLst/>
          </a:prstGeom>
          <a:noFill/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620688"/>
            <a:ext cx="4392488" cy="432048"/>
          </a:xfrm>
          <a:prstGeom prst="rect">
            <a:avLst/>
          </a:prstGeom>
          <a:noFill/>
        </p:spPr>
      </p:pic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1052736"/>
            <a:ext cx="3672408" cy="454149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-900608" y="47667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19168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2852936"/>
            <a:ext cx="43204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2852936"/>
            <a:ext cx="129614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195736" y="1988840"/>
            <a:ext cx="129614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4860032" y="2636912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491880" y="3068960"/>
            <a:ext cx="13681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860032" y="2204864"/>
            <a:ext cx="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3491880" y="2204864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499992" y="2204864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763688" y="2204864"/>
            <a:ext cx="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923928" y="1916832"/>
            <a:ext cx="576064" cy="5760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stCxn id="11" idx="1"/>
          </p:cNvCxnSpPr>
          <p:nvPr/>
        </p:nvCxnSpPr>
        <p:spPr>
          <a:xfrm flipH="1">
            <a:off x="1763688" y="3068960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5292080" y="2636912"/>
            <a:ext cx="0" cy="1296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3059832" y="3645024"/>
            <a:ext cx="0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059832" y="3933056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915816" y="3717032"/>
            <a:ext cx="0" cy="432048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259632" y="3933056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2" idx="1"/>
          </p:cNvCxnSpPr>
          <p:nvPr/>
        </p:nvCxnSpPr>
        <p:spPr>
          <a:xfrm flipH="1">
            <a:off x="1763688" y="2204864"/>
            <a:ext cx="4320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1259632" y="3789040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1259632" y="2636912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1259632" y="2636912"/>
            <a:ext cx="5040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48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1988840"/>
            <a:ext cx="161925" cy="342900"/>
          </a:xfrm>
          <a:prstGeom prst="rect">
            <a:avLst/>
          </a:prstGeom>
          <a:noFill/>
        </p:spPr>
      </p:pic>
      <p:pic>
        <p:nvPicPr>
          <p:cNvPr id="35852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1556792"/>
            <a:ext cx="1114425" cy="342900"/>
          </a:xfrm>
          <a:prstGeom prst="rect">
            <a:avLst/>
          </a:prstGeom>
          <a:noFill/>
        </p:spPr>
      </p:pic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2492896"/>
            <a:ext cx="1114425" cy="342900"/>
          </a:xfrm>
          <a:prstGeom prst="rect">
            <a:avLst/>
          </a:prstGeom>
          <a:noFill/>
        </p:spPr>
      </p:pic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3429000"/>
            <a:ext cx="1114425" cy="342900"/>
          </a:xfrm>
          <a:prstGeom prst="rect">
            <a:avLst/>
          </a:prstGeom>
          <a:noFill/>
        </p:spPr>
      </p:pic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0" y="1600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0" y="2400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57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2780928"/>
            <a:ext cx="1728192" cy="55892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60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1988840"/>
            <a:ext cx="1224136" cy="504056"/>
          </a:xfrm>
          <a:prstGeom prst="rect">
            <a:avLst/>
          </a:prstGeom>
          <a:noFill/>
        </p:spPr>
      </p:pic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63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149080"/>
            <a:ext cx="612068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66" name="Picture 2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869160"/>
            <a:ext cx="3381375" cy="666750"/>
          </a:xfrm>
          <a:prstGeom prst="rect">
            <a:avLst/>
          </a:prstGeom>
          <a:noFill/>
        </p:spPr>
      </p:pic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68" name="Picture 2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589240"/>
            <a:ext cx="594360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71" name="Picture 3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5517232"/>
            <a:ext cx="1885950" cy="6000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73" name="Picture 3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6237312"/>
            <a:ext cx="1296144" cy="426363"/>
          </a:xfrm>
          <a:prstGeom prst="rect">
            <a:avLst/>
          </a:prstGeom>
          <a:noFill/>
        </p:spPr>
      </p:pic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5875" name="Picture 35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6309320"/>
            <a:ext cx="3989243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5" t="48117" r="5908" b="43330"/>
          <a:stretch/>
        </p:blipFill>
        <p:spPr bwMode="auto">
          <a:xfrm>
            <a:off x="323528" y="2852936"/>
            <a:ext cx="8425841" cy="6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5" t="74168" r="5908" b="9369"/>
          <a:stretch/>
        </p:blipFill>
        <p:spPr bwMode="auto">
          <a:xfrm>
            <a:off x="323527" y="3717032"/>
            <a:ext cx="8425841" cy="1204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40410" y="1445672"/>
            <a:ext cx="36433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Реши задачи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9893961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176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Решение задач на тему: «Электрический ток. Закон Ома. Соединение проводников»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Блиндовский</cp:lastModifiedBy>
  <cp:revision>29</cp:revision>
  <dcterms:created xsi:type="dcterms:W3CDTF">2016-04-23T10:37:26Z</dcterms:created>
  <dcterms:modified xsi:type="dcterms:W3CDTF">2020-04-12T19:55:40Z</dcterms:modified>
</cp:coreProperties>
</file>