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1" r:id="rId4"/>
    <p:sldId id="272" r:id="rId5"/>
    <p:sldId id="273" r:id="rId6"/>
    <p:sldId id="270" r:id="rId7"/>
    <p:sldId id="25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00"/>
    <a:srgbClr val="FF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A2FC-306F-433D-BCDD-558B2792EC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7AFB-DF62-4FD3-9C3A-CE80D5C7F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A2FC-306F-433D-BCDD-558B2792EC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7AFB-DF62-4FD3-9C3A-CE80D5C7F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A2FC-306F-433D-BCDD-558B2792EC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7AFB-DF62-4FD3-9C3A-CE80D5C7F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A2FC-306F-433D-BCDD-558B2792EC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7AFB-DF62-4FD3-9C3A-CE80D5C7F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A2FC-306F-433D-BCDD-558B2792EC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7AFB-DF62-4FD3-9C3A-CE80D5C7F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A2FC-306F-433D-BCDD-558B2792EC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7AFB-DF62-4FD3-9C3A-CE80D5C7F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A2FC-306F-433D-BCDD-558B2792EC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7AFB-DF62-4FD3-9C3A-CE80D5C7F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A2FC-306F-433D-BCDD-558B2792EC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7AFB-DF62-4FD3-9C3A-CE80D5C7F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A2FC-306F-433D-BCDD-558B2792EC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7AFB-DF62-4FD3-9C3A-CE80D5C7F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A2FC-306F-433D-BCDD-558B2792EC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7AFB-DF62-4FD3-9C3A-CE80D5C7F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A2FC-306F-433D-BCDD-558B2792EC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7AFB-DF62-4FD3-9C3A-CE80D5C7F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9A2FC-306F-433D-BCDD-558B2792EC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F7AFB-DF62-4FD3-9C3A-CE80D5C7F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net.ru/db/msg/1246986" TargetMode="External"/><Relationship Id="rId7" Type="http://schemas.openxmlformats.org/officeDocument/2006/relationships/hyperlink" Target="https://ru.wikipedia.org/wiki/&#1050;&#1086;&#1089;&#1084;&#1086;&#1083;&#1086;&#1075;&#1080;&#1095;&#1077;&#1089;&#1082;&#1086;&#1077;_&#1082;&#1088;&#1072;&#1089;&#1085;&#1086;&#1077;_&#1089;&#1084;&#1077;&#1097;&#1077;&#1085;&#1080;&#1077;" TargetMode="External"/><Relationship Id="rId2" Type="http://schemas.openxmlformats.org/officeDocument/2006/relationships/hyperlink" Target="http://www.gect.ru/astronomy/typesgal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raditio.wiki/&#1047;&#1072;&#1082;&#1086;&#1085;_&#1061;&#1072;&#1073;&#1073;&#1083;&#1072;" TargetMode="External"/><Relationship Id="rId5" Type="http://schemas.openxmlformats.org/officeDocument/2006/relationships/hyperlink" Target="https://korrespondent.net/world/3198973-inye-miry-nasa-obnarodovalo-unikalnye-snimki-novyh-galaktik" TargetMode="External"/><Relationship Id="rId4" Type="http://schemas.openxmlformats.org/officeDocument/2006/relationships/hyperlink" Target="https://yandex.ru/images/search?text=&#1058;&#1088;&#1077;&#1093;&#1084;&#1077;&#1088;&#1085;&#1086;&#1077;%20&#1087;&#1088;&#1077;&#1076;&#1089;&#1090;&#1072;&#1074;&#1083;&#1077;&#1085;&#1080;&#1077;%20&#1089;&#1080;&#1089;&#1090;&#1077;&#1084;&#1099;%20&#1046;.%20&#1076;&#1077;%20&#1042;&#1086;&#1082;&#1091;&#1083;&#1105;&#1088;&#1072;&amp;stype=image&amp;lr=22&amp;source=wi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42853"/>
            <a:ext cx="8572560" cy="857256"/>
          </a:xfrm>
        </p:spPr>
        <p:txBody>
          <a:bodyPr>
            <a:noAutofit/>
          </a:bodyPr>
          <a:lstStyle/>
          <a:p>
            <a:r>
              <a:rPr lang="ru-RU" sz="5400" b="1" i="1" u="sng" dirty="0" smtClean="0">
                <a:latin typeface="Times New Roman" pitchFamily="18" charset="0"/>
                <a:cs typeface="Times New Roman" pitchFamily="18" charset="0"/>
              </a:rPr>
              <a:t>Классификация галактик</a:t>
            </a:r>
            <a:endParaRPr lang="ru-RU" sz="5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newsrepmedia.blob.core.windows.net/image/2015-05/41519065_00_d-1920x1080_f-0_c-960x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496"/>
            <a:ext cx="4143404" cy="3237034"/>
          </a:xfrm>
          <a:prstGeom prst="rect">
            <a:avLst/>
          </a:prstGeom>
          <a:ln w="76200" cap="sq">
            <a:solidFill>
              <a:srgbClr val="66FF33"/>
            </a:solidFill>
            <a:prstDash val="sysDash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2" name="Picture 4" descr="http://elitefon.ru/pic/201211/1024x768/elitefon.ru-87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428868"/>
            <a:ext cx="4133811" cy="3314672"/>
          </a:xfrm>
          <a:prstGeom prst="rect">
            <a:avLst/>
          </a:prstGeom>
          <a:noFill/>
          <a:ln w="76200">
            <a:solidFill>
              <a:srgbClr val="FF00FF"/>
            </a:solidFill>
            <a:prstDash val="sysDash"/>
          </a:ln>
        </p:spPr>
      </p:pic>
      <p:pic>
        <p:nvPicPr>
          <p:cNvPr id="12294" name="Picture 6" descr="https://kor.ill.in.ua/m/610x0/11128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285992"/>
            <a:ext cx="4010910" cy="3733793"/>
          </a:xfrm>
          <a:prstGeom prst="rect">
            <a:avLst/>
          </a:prstGeom>
          <a:noFill/>
          <a:ln w="76200">
            <a:solidFill>
              <a:srgbClr val="FFFF00"/>
            </a:solidFill>
            <a:prstDash val="sysDash"/>
          </a:ln>
        </p:spPr>
      </p:pic>
      <p:pic>
        <p:nvPicPr>
          <p:cNvPr id="12296" name="Picture 8" descr="https://kor.ill.in.ua/m/610x0/11128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928802"/>
            <a:ext cx="3929090" cy="3929090"/>
          </a:xfrm>
          <a:prstGeom prst="rect">
            <a:avLst/>
          </a:prstGeom>
          <a:noFill/>
          <a:ln w="76200">
            <a:solidFill>
              <a:srgbClr val="00FFFF"/>
            </a:solidFill>
            <a:prstDash val="sysDash"/>
          </a:ln>
        </p:spPr>
      </p:pic>
      <p:pic>
        <p:nvPicPr>
          <p:cNvPr id="12298" name="Picture 10" descr="https://kor.ill.in.ua/m/610x0/111284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1357298"/>
            <a:ext cx="3824901" cy="3643338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Классификация галактик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20" y="1214422"/>
            <a:ext cx="8572560" cy="489364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Спиральные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галактики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самый многочисленный тип — составляют около 50 % всех наблюдаемых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галактик. Б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льшая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часть звёзд галактики занимает линзообразный объём (галактический диск). На галактическом диске заметен спиральный узор из двух или более закрученных в одну сторону ветвей или рукавов, выходящих из центра галактики. Различаются два типа спиралей. У одних, обозначаемых SA или S, спиральные ветви выходят непосредственно из центрального уплотнения. У других они начинаются у концов продолговатого образования, в центре которого находится овальное уплотнение. Создаётся впечатление, что две спиральные ветви соединены перемычкой, почему такие галактики и называются пересеченными спиралями; они обозначаются символом SB.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Спиральная галакт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3429024" cy="335758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14282" y="5000636"/>
            <a:ext cx="3500462" cy="107721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Спиральная 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галактика 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M81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9058" y="285728"/>
            <a:ext cx="5000660" cy="637097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Рукава спиральных галактик имеют голубоватый цвет, так как в них присутствует много молодых гигантских звёзд. Эти звёзды возбуждают свечение диффузных газовых туманностей, разбросанных вместе с пылевыми облаками вдоль спиральных ветвей. Цвет центральных сгущений — красновато-жёлтый, свидетельствующий о том, что они состоят в основном из звёзд спектральных классов G, K и M. Все спиральные галактики вращаются со значительными скоростями, поэтому звёзды, пыль и газы сосредоточены у них в узком диске.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Сейфортовская галакт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785794"/>
            <a:ext cx="3039345" cy="308610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786446" y="4214818"/>
            <a:ext cx="3085762" cy="2062103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Спиральная галактика с баром </a:t>
            </a:r>
            <a:endParaRPr lang="ru-RU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NGC 1512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214290"/>
            <a:ext cx="5500726" cy="6555641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fontAlgn="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Некоторые галактики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центральной части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имеют "звёздную перемычку"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бар. В некоторых ядрах помимо звёзд наблюдается яркий звёздоподобный источник в центре и светящийся газ, движущийся со скоростью тысячи километров в секунду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Масса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спиральных галактик до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≈10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ʘ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Наиболее известные спиральные галактики — это наша Галактика Млечный Путь и туманность Андромеды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Классификация галактик</a:t>
            </a:r>
            <a:endParaRPr lang="ru-RU" dirty="0"/>
          </a:p>
        </p:txBody>
      </p:sp>
      <p:pic>
        <p:nvPicPr>
          <p:cNvPr id="2050" name="Picture 2" descr="Линзовидная галакт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2643206" cy="3000396"/>
          </a:xfrm>
          <a:prstGeom prst="rect">
            <a:avLst/>
          </a:prstGeom>
          <a:noFill/>
          <a:ln w="57150">
            <a:solidFill>
              <a:srgbClr val="FF00FF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14282" y="4429132"/>
            <a:ext cx="2643205" cy="1384995"/>
          </a:xfrm>
          <a:prstGeom prst="rect">
            <a:avLst/>
          </a:prstGeom>
          <a:ln w="57150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Линзовидная галактика</a:t>
            </a:r>
          </a:p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NGC 5866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0364" y="642918"/>
            <a:ext cx="5929354" cy="612475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fontAlgn="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Промежуточным типом между спиральной и эллиптической галактиками является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линзовидная галактика типа S0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У галактик этого типа яркое центральное сгущение (балдж) сильно сжато и похоже на линзу, а ветви отсутствуют или очень слабо прослеживаются.</a:t>
            </a:r>
          </a:p>
          <a:p>
            <a:pPr fontAlgn="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Состоят линзовидные галактики из старых звёзд-гигантов, поэтому и цвет их — красноватый.</a:t>
            </a:r>
          </a:p>
          <a:p>
            <a:pPr fontAlgn="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линзовидным галактикам относится около 10% известных галактик.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Классификация галактик</a:t>
            </a:r>
            <a:endParaRPr lang="ru-RU" dirty="0"/>
          </a:p>
        </p:txBody>
      </p:sp>
      <p:pic>
        <p:nvPicPr>
          <p:cNvPr id="23554" name="Picture 2" descr="Неправильная галакт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000108"/>
            <a:ext cx="2595564" cy="2686051"/>
          </a:xfrm>
          <a:prstGeom prst="rect">
            <a:avLst/>
          </a:prstGeom>
          <a:noFill/>
          <a:ln w="57150">
            <a:solidFill>
              <a:srgbClr val="66FF33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286512" y="4500570"/>
            <a:ext cx="2643206" cy="1384995"/>
          </a:xfrm>
          <a:prstGeom prst="rect">
            <a:avLst/>
          </a:prstGeom>
          <a:ln w="57150">
            <a:solidFill>
              <a:srgbClr val="66FF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Неправильная галактика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NGC 1427A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928670"/>
            <a:ext cx="5786478" cy="5693866"/>
          </a:xfrm>
          <a:prstGeom prst="rect">
            <a:avLst/>
          </a:prstGeom>
          <a:solidFill>
            <a:schemeClr val="bg1"/>
          </a:solidFill>
          <a:ln w="57150">
            <a:solidFill>
              <a:srgbClr val="66FF33"/>
            </a:solidFill>
          </a:ln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Неправильные или иррегулярные галактики (Ir)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имеют неправильную, клочковатую форму. Неправильные галактики характеризуются отсутствием центральных уплотнений и симметричной структуры, а также низкой светимостью. Такие галактики содержат много газа ( в основном нейтрального водорода) — до 50% их общей массы. К этому типу относится около 25% всех звёздных систем.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285728"/>
            <a:ext cx="8501122" cy="6186309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Классификация Хаббла является на данный момент самой распространенной, но далеко не единственной. В частности широко используются 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Система де Вокулёра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представляющая собой более расширенную и переработанную версию классификации Хаббла и 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Йеркская система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в которой галактики группируются в зависимости от их спектров, формы и степени концентрации к центру.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Galaxy classification col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Galaxy classification col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pacegid.com/wp-content/uploads/2017/12/Galaxy-768x7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85926"/>
            <a:ext cx="5673410" cy="485778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8501122" cy="1077218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Классификация спиральны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галактик</a:t>
            </a:r>
          </a:p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 по де Вокулёру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Ресурсы. 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1285860"/>
            <a:ext cx="85011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800" dirty="0" smtClean="0">
                <a:hlinkClick r:id="rId2"/>
              </a:rPr>
              <a:t>http://www.gect.ru/astronomy/typesgal.html</a:t>
            </a:r>
            <a:endParaRPr lang="ru-RU" sz="2800" dirty="0" smtClean="0"/>
          </a:p>
          <a:p>
            <a:pPr marL="457200" indent="-457200">
              <a:buAutoNum type="arabicPeriod"/>
            </a:pPr>
            <a:r>
              <a:rPr lang="en-US" sz="2800" dirty="0" smtClean="0">
                <a:hlinkClick r:id="rId3"/>
              </a:rPr>
              <a:t>http://www.astronet.ru/db/msg/1246986</a:t>
            </a:r>
            <a:endParaRPr lang="ru-RU" sz="2800" dirty="0" smtClean="0"/>
          </a:p>
          <a:p>
            <a:pPr marL="457200" indent="-457200">
              <a:buAutoNum type="arabicPeriod"/>
            </a:pPr>
            <a:r>
              <a:rPr lang="en-US" sz="2800" dirty="0" smtClean="0">
                <a:hlinkClick r:id="rId4"/>
              </a:rPr>
              <a:t>https://yandex.ru/images/search?text=</a:t>
            </a:r>
            <a:r>
              <a:rPr lang="ru-RU" sz="2800" dirty="0" smtClean="0">
                <a:hlinkClick r:id="rId4"/>
              </a:rPr>
              <a:t>Трехмерное%20представление%20системы%20Ж.%20де%20Вокулёра&amp;</a:t>
            </a:r>
            <a:r>
              <a:rPr lang="en-US" sz="2800" dirty="0" err="1" smtClean="0">
                <a:hlinkClick r:id="rId4"/>
              </a:rPr>
              <a:t>stype</a:t>
            </a:r>
            <a:r>
              <a:rPr lang="en-US" sz="2800" dirty="0" smtClean="0">
                <a:hlinkClick r:id="rId4"/>
              </a:rPr>
              <a:t>=</a:t>
            </a:r>
            <a:r>
              <a:rPr lang="en-US" sz="2800" dirty="0" err="1" smtClean="0">
                <a:hlinkClick r:id="rId4"/>
              </a:rPr>
              <a:t>image&amp;lr</a:t>
            </a:r>
            <a:r>
              <a:rPr lang="en-US" sz="2800" dirty="0" smtClean="0">
                <a:hlinkClick r:id="rId4"/>
              </a:rPr>
              <a:t>=22&amp;source=wiz</a:t>
            </a:r>
            <a:endParaRPr lang="ru-RU" sz="2800" dirty="0" smtClean="0"/>
          </a:p>
          <a:p>
            <a:pPr marL="457200" indent="-457200">
              <a:buAutoNum type="arabicPeriod"/>
            </a:pPr>
            <a:r>
              <a:rPr lang="en-US" sz="2800" dirty="0" smtClean="0">
                <a:hlinkClick r:id="rId5"/>
              </a:rPr>
              <a:t>https://korrespondent.net/world/3198973-inye-miry-nasa-obnarodovalo-unikalnye-snimki-novyh-galaktik</a:t>
            </a:r>
            <a:endParaRPr lang="ru-RU" sz="2800" dirty="0" smtClean="0"/>
          </a:p>
          <a:p>
            <a:pPr marL="457200" indent="-457200">
              <a:buAutoNum type="arabicPeriod"/>
            </a:pPr>
            <a:r>
              <a:rPr lang="en-US" sz="2800" dirty="0" smtClean="0">
                <a:hlinkClick r:id="rId6"/>
              </a:rPr>
              <a:t>https://traditio.wiki/</a:t>
            </a:r>
            <a:r>
              <a:rPr lang="ru-RU" sz="2800" dirty="0" smtClean="0">
                <a:hlinkClick r:id="rId6"/>
              </a:rPr>
              <a:t>Закон_Хаббла</a:t>
            </a:r>
            <a:endParaRPr lang="en-US" sz="2800" dirty="0" smtClean="0"/>
          </a:p>
          <a:p>
            <a:pPr marL="457200" indent="-457200">
              <a:buAutoNum type="arabicPeriod"/>
            </a:pPr>
            <a:r>
              <a:rPr lang="en-US" sz="2800" dirty="0" smtClean="0">
                <a:hlinkClick r:id="rId7"/>
              </a:rPr>
              <a:t>https://ru.wikipedia.org/wiki/</a:t>
            </a:r>
            <a:r>
              <a:rPr lang="ru-RU" sz="2800" dirty="0" smtClean="0">
                <a:hlinkClick r:id="rId7"/>
              </a:rPr>
              <a:t>Космологическое_красное_смещение</a:t>
            </a:r>
            <a:endParaRPr lang="ru-RU" sz="28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2" y="1357298"/>
            <a:ext cx="6572296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§ 31,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kartinki-vernisazh.ru/_ph/79/2/4903244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786058"/>
            <a:ext cx="3000396" cy="3183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571504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Красное смещение в спектра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 галактик </a:t>
            </a:r>
            <a:endParaRPr lang="ru-RU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857232"/>
            <a:ext cx="8715436" cy="5693866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Космологическое (метагалактическое) красное смещение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наблюдаемое для всех далёких источников (галактики, квазары) понижение частот излучения, объясняемое как динамическое удаление этих источников друг от друга и, в частности, от нашей Галактики, то есть как нестационарность (расширение) Метагалактики.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Красное смещение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галактик было обнаружено американским астрономом 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Весто Слайфером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в 1912—1914 годах; в 1929 году 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Эдвин Хаббл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открыл, что красное смещение для далёких галактик больше, чем для близких, и возрастает приблизительно пропорционально расстоянию.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85728"/>
            <a:ext cx="8572560" cy="6494085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Комологическое красное смещение связано с 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эффектом Доплера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который связывают с движением галактик друг относительно друга, и с расширением пространства согласно 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ОТО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В наблюдаемое красное смещение от галактик вносит вклад как космологическое красное смещение из-за расширения пространства Вселенной, так и красное или фиолетовое смещения эффекта Доплера вследствие собственного движения галактик. При этом на больших расстояниях вклад космологического красного смещения становится преобладающим.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tdata.ru/u29/photo2740/20708725227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215370" cy="602809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аббла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785794"/>
            <a:ext cx="8669440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Вселенная расширяется, причем скорость, с которой галактики удаляются друг от друга, пропорциональна расстоянию между ними.</a:t>
            </a:r>
            <a:endParaRPr lang="en-US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= H*R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скорость «разбегания» галактик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 –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расстояние между галактиками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 =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(70 – 100)км/(с*кпк) – постоянная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аббла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868" y="2571744"/>
            <a:ext cx="2214578" cy="10001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лассификация галактик Хабб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0306"/>
            <a:ext cx="8715436" cy="414340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85720" y="214290"/>
            <a:ext cx="8715436" cy="2246769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Первая классификация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галактик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Эдвин 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Пауэл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Хаббл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(американский астроном) - 1926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Такую классификацию галактик часто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называют камертонной, так как последовательность расположения в ней типов галактик напоминает вилку камертона.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571480"/>
            <a:ext cx="5072098" cy="5693866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Эллиптические галактики (тип Е)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составляют 13% от общего числа галактик. Они выглядят как нерезкий круг или эллипс, яркость которого быстро уменьшается от центра к периферии. Полагают, что в центре ярких эллиптических галактик находится массивная черная дыра. Размеры галактик колеблются от от десятых частей до более 100 кпк. Масса может достигать 10</a:t>
            </a:r>
            <a:r>
              <a:rPr lang="ru-RU" sz="2800" baseline="30000" dirty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ʘ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Эллиптическая галакт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857232"/>
            <a:ext cx="3429024" cy="355075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357818" y="4429132"/>
            <a:ext cx="3571900" cy="2062103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Гигантская 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эллиптическая галактика 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NGC 11321. 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Классификация галактик</a:t>
            </a:r>
            <a:endParaRPr lang="ru-RU" sz="36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117693"/>
            <a:ext cx="8715436" cy="6370975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форме эллиптические галактики очень разнообразны: бывают шаровые и очень сплюснутые. В связи с этим они подразделены на 8 подклассов — от Е0 (шаровая форма, сжатие отсутствует) до Е7 (наибольшее сжатие). Размеры больших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и малых b осей эллиптических галактик измеряют по фотографиям и по ним определяют сжатие галактик: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Такие галактики состоят из звёзд следующих типов: старых красных и желтых гигантов, красных, желтых и белых карликов. Образование звезд в галактиках этого типа не идет уже несколько миллиардов лет. Наиболее массивные галактики заполнены очень разреженным горячим газом с температурой более 1000000 К, поэтому цвет этих галактик красноватый. Вращение обнаружено лишь у наиболее сжатых из эллиптических галактик.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Примерами эллиптических галактик служат галактики M32, M87 и M110.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gect.ru/astronomy/image/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071678"/>
            <a:ext cx="2500330" cy="71438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771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Классификация галактик</vt:lpstr>
      <vt:lpstr>Домашнее задание</vt:lpstr>
      <vt:lpstr>Красное смещение в спектраx галактик </vt:lpstr>
      <vt:lpstr>Презентация PowerPoint</vt:lpstr>
      <vt:lpstr>Презентация PowerPoint</vt:lpstr>
      <vt:lpstr>Закон Xаббла</vt:lpstr>
      <vt:lpstr>Презентация PowerPoint</vt:lpstr>
      <vt:lpstr>Презентация PowerPoint</vt:lpstr>
      <vt:lpstr>Презентация PowerPoint</vt:lpstr>
      <vt:lpstr>Классификация галактик</vt:lpstr>
      <vt:lpstr>Презентация PowerPoint</vt:lpstr>
      <vt:lpstr>Презентация PowerPoint</vt:lpstr>
      <vt:lpstr>Классификация галактик</vt:lpstr>
      <vt:lpstr>Классификация галактик</vt:lpstr>
      <vt:lpstr>Презентация PowerPoint</vt:lpstr>
      <vt:lpstr>Презентация PowerPoint</vt:lpstr>
      <vt:lpstr>Ресурсы.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галактик</dc:title>
  <dc:creator>Елена</dc:creator>
  <cp:lastModifiedBy>Блиндовский</cp:lastModifiedBy>
  <cp:revision>20</cp:revision>
  <dcterms:created xsi:type="dcterms:W3CDTF">2018-03-26T14:45:22Z</dcterms:created>
  <dcterms:modified xsi:type="dcterms:W3CDTF">2020-04-12T20:29:13Z</dcterms:modified>
</cp:coreProperties>
</file>