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3" r:id="rId9"/>
    <p:sldId id="274" r:id="rId10"/>
    <p:sldId id="275" r:id="rId11"/>
    <p:sldId id="262" r:id="rId12"/>
    <p:sldId id="263" r:id="rId13"/>
    <p:sldId id="264" r:id="rId14"/>
    <p:sldId id="282" r:id="rId15"/>
    <p:sldId id="276" r:id="rId16"/>
    <p:sldId id="277" r:id="rId17"/>
    <p:sldId id="278" r:id="rId18"/>
    <p:sldId id="265" r:id="rId19"/>
    <p:sldId id="266" r:id="rId20"/>
    <p:sldId id="279" r:id="rId21"/>
    <p:sldId id="280" r:id="rId22"/>
    <p:sldId id="281" r:id="rId23"/>
    <p:sldId id="267" r:id="rId24"/>
    <p:sldId id="268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>
        <p:scale>
          <a:sx n="77" d="100"/>
          <a:sy n="77" d="100"/>
        </p:scale>
        <p:origin x="-3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time.ru/darkmatter.html" TargetMode="External"/><Relationship Id="rId2" Type="http://schemas.openxmlformats.org/officeDocument/2006/relationships/hyperlink" Target="http://www.astrotime.ru/star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848872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Классификация галактик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Спиральные галактики</a:t>
            </a:r>
            <a:endParaRPr lang="ru-RU" dirty="0"/>
          </a:p>
        </p:txBody>
      </p:sp>
      <p:pic>
        <p:nvPicPr>
          <p:cNvPr id="4" name="Рисунок 3" descr="m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90413">
            <a:off x="3742571" y="2005017"/>
            <a:ext cx="4572379" cy="4188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003232" cy="6094912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Comic Sans MS" pitchFamily="66" charset="0"/>
              </a:rPr>
              <a:t>Спиральные галактики – составляют около 50 % всех наблюдаемых галактик. Большая часть звезд галактики занимает линзообразный объем (галактический диск). На галактическом диске заметен спиральный узор из двух или более закрученных в одну сторону ветвей или рукавов, выходящих из центра галактики. Различаются два типа спиралей. У одних, подобных нашей Галактике и обозначаемых SA или S, спиральные ветви выходят непосредственно из центрального уплотнения. У других они начинаются у концов продолговатого образования, в центре которого находится овальное уплотнение. Создается впечатление, что две спиральные ветви соединены перемычкой, почему такие галактики и называются пересеченными спиралями; они обозначаются символом SB.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7859216" cy="59508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latin typeface="Comic Sans MS" pitchFamily="66" charset="0"/>
              </a:rPr>
              <a:t>Спиральные галактики различаются степенью развитости своей спиральной структуры, что в классификации отмечается добавлением к символам S (или SA) и SB букв а, </a:t>
            </a:r>
            <a:r>
              <a:rPr lang="ru-RU" sz="3200" dirty="0" err="1" smtClean="0">
                <a:latin typeface="Comic Sans MS" pitchFamily="66" charset="0"/>
              </a:rPr>
              <a:t>b,с</a:t>
            </a:r>
            <a:r>
              <a:rPr lang="ru-RU" sz="32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Comic Sans MS" pitchFamily="66" charset="0"/>
              </a:rPr>
              <a:t>У галактик </a:t>
            </a:r>
            <a:r>
              <a:rPr lang="ru-RU" sz="3200" dirty="0" err="1" smtClean="0">
                <a:latin typeface="Comic Sans MS" pitchFamily="66" charset="0"/>
              </a:rPr>
              <a:t>Sa</a:t>
            </a:r>
            <a:r>
              <a:rPr lang="ru-RU" sz="3200" dirty="0" smtClean="0">
                <a:latin typeface="Comic Sans MS" pitchFamily="66" charset="0"/>
              </a:rPr>
              <a:t> и </a:t>
            </a:r>
            <a:r>
              <a:rPr lang="ru-RU" sz="3200" dirty="0" err="1" smtClean="0">
                <a:latin typeface="Comic Sans MS" pitchFamily="66" charset="0"/>
              </a:rPr>
              <a:t>SBa</a:t>
            </a:r>
            <a:r>
              <a:rPr lang="ru-RU" sz="3200" dirty="0" smtClean="0">
                <a:latin typeface="Comic Sans MS" pitchFamily="66" charset="0"/>
              </a:rPr>
              <a:t> основное число звезд сосредоточено в центральном сгущении, а спиральные ветви слабо выражены, или даже только намечаются. У галактик </a:t>
            </a:r>
            <a:r>
              <a:rPr lang="ru-RU" sz="3200" dirty="0" err="1" smtClean="0">
                <a:latin typeface="Comic Sans MS" pitchFamily="66" charset="0"/>
              </a:rPr>
              <a:t>Sb</a:t>
            </a:r>
            <a:r>
              <a:rPr lang="ru-RU" sz="3200" dirty="0" smtClean="0">
                <a:latin typeface="Comic Sans MS" pitchFamily="66" charset="0"/>
              </a:rPr>
              <a:t> и </a:t>
            </a:r>
            <a:r>
              <a:rPr lang="ru-RU" sz="3200" dirty="0" err="1" smtClean="0">
                <a:latin typeface="Comic Sans MS" pitchFamily="66" charset="0"/>
              </a:rPr>
              <a:t>SBb</a:t>
            </a:r>
            <a:r>
              <a:rPr lang="ru-RU" sz="3200" dirty="0" smtClean="0">
                <a:latin typeface="Comic Sans MS" pitchFamily="66" charset="0"/>
              </a:rPr>
              <a:t> ветви достаточно развиты. В галактиках </a:t>
            </a:r>
            <a:r>
              <a:rPr lang="ru-RU" sz="3200" dirty="0" err="1" smtClean="0">
                <a:latin typeface="Comic Sans MS" pitchFamily="66" charset="0"/>
              </a:rPr>
              <a:t>Sc</a:t>
            </a:r>
            <a:r>
              <a:rPr lang="ru-RU" sz="3200" dirty="0" smtClean="0">
                <a:latin typeface="Comic Sans MS" pitchFamily="66" charset="0"/>
              </a:rPr>
              <a:t> и </a:t>
            </a:r>
            <a:r>
              <a:rPr lang="ru-RU" sz="3200" dirty="0" err="1" smtClean="0">
                <a:latin typeface="Comic Sans MS" pitchFamily="66" charset="0"/>
              </a:rPr>
              <a:t>SBc</a:t>
            </a:r>
            <a:r>
              <a:rPr lang="ru-RU" sz="3200" dirty="0" smtClean="0">
                <a:latin typeface="Comic Sans MS" pitchFamily="66" charset="0"/>
              </a:rPr>
              <a:t> основное число звезд содержится в сильно развитых и часто разбросанных ветвях, а центральное сгущение имеет небольшие размер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Рукава спиральных галактик имеют голубоватый цвет, так как в них присутствует много молодых гигантских звезд. Эти звезды возбуждают свечение диффузных газовых туманностей, разбросанных вместе с пылевыми облаками вдоль спиральных ветвей. Цвет центральных сгущений – красновато- желтый, свидетельствующий о том, что они состоят в основном из звезд спектральных классов G, K и M. Все спиральные галактики вращаются со значительными скоростями, поэтому звезды, пыль и газы сосредоточены у них в узком диске.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Обилие газовых и пылевых облаков и присутствие ярких </a:t>
            </a:r>
            <a:r>
              <a:rPr lang="ru-RU" sz="2400" dirty="0" err="1" smtClean="0">
                <a:latin typeface="Comic Sans MS" pitchFamily="66" charset="0"/>
              </a:rPr>
              <a:t>голубых</a:t>
            </a:r>
            <a:r>
              <a:rPr lang="ru-RU" sz="2400" dirty="0" smtClean="0">
                <a:latin typeface="Comic Sans MS" pitchFamily="66" charset="0"/>
              </a:rPr>
              <a:t> гигантов спектральных классов О и В говорит об активных процессах звёздообразования, происходящих в спиральных рукавах этих галактик. 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Линзообразные галактики</a:t>
            </a:r>
            <a:endParaRPr lang="ru-RU" dirty="0"/>
          </a:p>
        </p:txBody>
      </p:sp>
      <p:pic>
        <p:nvPicPr>
          <p:cNvPr id="4" name="Picture 4" descr="Lin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8524">
            <a:off x="3801866" y="2107251"/>
            <a:ext cx="4042745" cy="4028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5950896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latin typeface="Comic Sans MS" pitchFamily="66" charset="0"/>
              </a:rPr>
              <a:t>Промежуточным типом между спиральной и эллиптической галактиками является линзовидная галактика типа SB0. У галактик этого типа яркое центральное сгущение (</a:t>
            </a:r>
            <a:r>
              <a:rPr lang="ru-RU" sz="3200" dirty="0" err="1" smtClean="0">
                <a:latin typeface="Comic Sans MS" pitchFamily="66" charset="0"/>
              </a:rPr>
              <a:t>балдж</a:t>
            </a:r>
            <a:r>
              <a:rPr lang="ru-RU" sz="3200" dirty="0" smtClean="0">
                <a:latin typeface="Comic Sans MS" pitchFamily="66" charset="0"/>
              </a:rPr>
              <a:t>) сильно сжато и похоже на линзу, а ветви отсутствуют или очень слабо прослеживаются.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Comic Sans MS" pitchFamily="66" charset="0"/>
              </a:rPr>
              <a:t>Состоят галактики из старых звёзд- гигантов, поэтому и цвет их – красноватый.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Comic Sans MS" pitchFamily="66" charset="0"/>
              </a:rPr>
              <a:t>Две три линзовидных галактик, подобно эллиптическим, не содержат газа, в одной трети содержание газа такое же как у спиральных галактик.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776864" cy="5472608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latin typeface="Book Antiqua" pitchFamily="18" charset="0"/>
              </a:rPr>
              <a:t>Галактикой</a:t>
            </a:r>
            <a:r>
              <a:rPr lang="ru-RU" dirty="0" smtClean="0">
                <a:latin typeface="Book Antiqua" pitchFamily="18" charset="0"/>
              </a:rPr>
              <a:t> называется большая система из </a:t>
            </a:r>
            <a:r>
              <a:rPr lang="ru-RU" dirty="0" smtClean="0">
                <a:latin typeface="Book Antiqua" pitchFamily="18" charset="0"/>
                <a:hlinkClick r:id="rId2"/>
              </a:rPr>
              <a:t>звезд</a:t>
            </a:r>
            <a:r>
              <a:rPr lang="ru-RU" dirty="0" smtClean="0">
                <a:latin typeface="Book Antiqua" pitchFamily="18" charset="0"/>
              </a:rPr>
              <a:t>, межзвездного газа, пыли, </a:t>
            </a:r>
            <a:r>
              <a:rPr lang="ru-RU" dirty="0" smtClean="0">
                <a:latin typeface="Book Antiqua" pitchFamily="18" charset="0"/>
                <a:hlinkClick r:id="rId3"/>
              </a:rPr>
              <a:t>темной материи</a:t>
            </a:r>
            <a:r>
              <a:rPr lang="ru-RU" dirty="0" smtClean="0">
                <a:latin typeface="Book Antiqua" pitchFamily="18" charset="0"/>
              </a:rPr>
              <a:t> и, возможно, </a:t>
            </a:r>
            <a:r>
              <a:rPr lang="ru-RU" dirty="0" smtClean="0">
                <a:latin typeface="Book Antiqua" pitchFamily="18" charset="0"/>
                <a:hlinkClick r:id="rId3"/>
              </a:rPr>
              <a:t>темной энергии</a:t>
            </a:r>
            <a:r>
              <a:rPr lang="ru-RU" dirty="0" smtClean="0">
                <a:latin typeface="Book Antiqua" pitchFamily="18" charset="0"/>
              </a:rPr>
              <a:t>, связанная силами гравитационного взаимодействия. Количество звезд и размеры галактик могут быть различными. Как правило галактики содержат от нескольких миллионов до нескольких триллионов (1 000 000 000 000) звезд. Кроме обычных звезд и межзвездной среды галактики также содержат различные туманности. Размеры галактик от нескольких тысяч до нескольких сотен тысяч световых лет. А расстояние между галактиками достигает миллионов световых лет.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Неправильные галактики</a:t>
            </a:r>
            <a:endParaRPr lang="ru-RU" dirty="0"/>
          </a:p>
        </p:txBody>
      </p:sp>
      <p:pic>
        <p:nvPicPr>
          <p:cNvPr id="4" name="Picture 4" descr="Ne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1679">
            <a:off x="4142601" y="2716672"/>
            <a:ext cx="4392613" cy="338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5950896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Неправильные галактики - это галактики неправильного вида, без ядра и без какой-либо общей структуры. Состоят из молодых звезд, содержат много межзвездного газа:  от 10 до 50% общей массы галактики. Несмотря на всё их разнообразие, неправильные галактики можно разбить на два основных подкласса: галактики типа Большого Магелланова Облака и </a:t>
            </a:r>
            <a:r>
              <a:rPr lang="ru-RU" sz="3200" dirty="0" err="1" smtClean="0">
                <a:latin typeface="Comic Sans MS" pitchFamily="66" charset="0"/>
              </a:rPr>
              <a:t>голубые</a:t>
            </a:r>
            <a:r>
              <a:rPr lang="ru-RU" sz="3200" dirty="0" smtClean="0">
                <a:latin typeface="Comic Sans MS" pitchFamily="66" charset="0"/>
              </a:rPr>
              <a:t>  компактные галактики. У первых имеется небольшое ядро и зачатки спиральных ветвей, часто с перемычкой. Они похожи на слабо </a:t>
            </a:r>
            <a:r>
              <a:rPr lang="ru-RU" sz="3200" dirty="0" err="1" smtClean="0">
                <a:latin typeface="Comic Sans MS" pitchFamily="66" charset="0"/>
              </a:rPr>
              <a:t>проэволюционировавшие</a:t>
            </a:r>
            <a:r>
              <a:rPr lang="ru-RU" sz="3200" dirty="0" smtClean="0">
                <a:latin typeface="Comic Sans MS" pitchFamily="66" charset="0"/>
              </a:rPr>
              <a:t> спиральные галактики.</a:t>
            </a:r>
            <a:r>
              <a:rPr lang="ru-RU" sz="3200" dirty="0" smtClean="0"/>
              <a:t>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История</a:t>
            </a:r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…</a:t>
            </a:r>
            <a:endParaRPr lang="ru-RU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38884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Первую классификацию галактик разработал Эдвин </a:t>
            </a:r>
            <a:r>
              <a:rPr lang="ru-RU" sz="3200" dirty="0" err="1" smtClean="0">
                <a:latin typeface="Comic Sans MS" pitchFamily="66" charset="0"/>
              </a:rPr>
              <a:t>Пауэл</a:t>
            </a:r>
            <a:r>
              <a:rPr lang="ru-RU" sz="3200" dirty="0" smtClean="0">
                <a:latin typeface="Comic Sans MS" pitchFamily="66" charset="0"/>
              </a:rPr>
              <a:t> Хаббл, американский астроном в далёком 1925 г. Классификация оказалась столь удачной, что с незначительными изменениями, сделанными самим Хабблом в 1936 г., 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   используется астрономами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   всего мира и сегодня. </a:t>
            </a:r>
          </a:p>
          <a:p>
            <a:endParaRPr lang="ru-RU" dirty="0"/>
          </a:p>
        </p:txBody>
      </p:sp>
      <p:pic>
        <p:nvPicPr>
          <p:cNvPr id="4" name="Picture 6" descr="Xab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327">
            <a:off x="6660232" y="4293096"/>
            <a:ext cx="2073275" cy="230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Book Antiqua" pitchFamily="18" charset="0"/>
              </a:rPr>
              <a:t>эллиптические(E), </a:t>
            </a:r>
          </a:p>
          <a:p>
            <a:r>
              <a:rPr lang="ru-RU" sz="3600" dirty="0" smtClean="0">
                <a:latin typeface="Book Antiqua" pitchFamily="18" charset="0"/>
              </a:rPr>
              <a:t>линзообразные(S0), </a:t>
            </a:r>
          </a:p>
          <a:p>
            <a:r>
              <a:rPr lang="ru-RU" sz="3600" dirty="0" smtClean="0">
                <a:latin typeface="Book Antiqua" pitchFamily="18" charset="0"/>
              </a:rPr>
              <a:t>обычные спиральные(S), </a:t>
            </a:r>
          </a:p>
          <a:p>
            <a:r>
              <a:rPr lang="ru-RU" sz="3600" dirty="0" smtClean="0">
                <a:latin typeface="Book Antiqua" pitchFamily="18" charset="0"/>
              </a:rPr>
              <a:t>пересеченные спиральные(SB), </a:t>
            </a:r>
          </a:p>
          <a:p>
            <a:r>
              <a:rPr lang="ru-RU" sz="3600" dirty="0" smtClean="0">
                <a:latin typeface="Book Antiqua" pitchFamily="18" charset="0"/>
              </a:rPr>
              <a:t>неправильные (</a:t>
            </a:r>
            <a:r>
              <a:rPr lang="ru-RU" sz="3600" dirty="0" err="1" smtClean="0">
                <a:latin typeface="Book Antiqua" pitchFamily="18" charset="0"/>
              </a:rPr>
              <a:t>Ir</a:t>
            </a:r>
            <a:r>
              <a:rPr lang="ru-RU" sz="3600" dirty="0" smtClean="0">
                <a:latin typeface="Book Antiqua" pitchFamily="18" charset="0"/>
              </a:rPr>
              <a:t>). 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solidFill>
                  <a:schemeClr val="tx1"/>
                </a:solidFill>
                <a:latin typeface="Book Antiqua" pitchFamily="18" charset="0"/>
              </a:rPr>
              <a:t>Виды галактик: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dirty="0">
                <a:latin typeface="Comic Sans MS" pitchFamily="66" charset="0"/>
              </a:rPr>
              <a:t>Эллиптические галактики</a:t>
            </a:r>
            <a:r>
              <a:rPr lang="ru-RU" sz="4800" dirty="0"/>
              <a:t> </a:t>
            </a:r>
          </a:p>
        </p:txBody>
      </p:sp>
      <p:pic>
        <p:nvPicPr>
          <p:cNvPr id="5" name="Picture 4" descr="Hg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0522">
            <a:off x="4120315" y="1924750"/>
            <a:ext cx="4332481" cy="4302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8219256" cy="60229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Эллиптические галактики составляют 25% от общего числа галактик. Они выглядят как нерезкий круг или эллипс, яркость которого быстро уменьшается от центра к периферии. По форме эллиптические галактики очень разнообразны: бывают как шаровые, так и очень сплюснутые. В связи с этим они подразделены на 8 подклассов – от Е0 (шаровая форма, сжатие отсутствует) до Е7 (наибольшее сжатие). 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Это наиболее простые по структуре галактики. Состоят, преимущественно, из старых звезд. Холодного газа, как и космической пыли в них почти нет, наиболее массивные галактики заполнены очень разреженным горячим газом с температурой более 1 000 000 К, поэтому цвет этих галактик красноватый. Вращение обнаружено лишь у наиболее сжатых из эллиптических галактик. Примером эллиптической галактики служит галактика в созвездии Девы.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</TotalTime>
  <Words>729</Words>
  <Application>Microsoft Office PowerPoint</Application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Классификация галактик</vt:lpstr>
      <vt:lpstr>Презентация PowerPoint</vt:lpstr>
      <vt:lpstr>История…</vt:lpstr>
      <vt:lpstr>Виды галактик:</vt:lpstr>
      <vt:lpstr>Презентация PowerPoint</vt:lpstr>
      <vt:lpstr>Эллиптические галактики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Спиральные галактики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Линзообразные галактики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Неправильные галактики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галактик</dc:title>
  <cp:lastModifiedBy>Блиндовский</cp:lastModifiedBy>
  <cp:revision>8</cp:revision>
  <dcterms:modified xsi:type="dcterms:W3CDTF">2019-04-16T20:02:57Z</dcterms:modified>
</cp:coreProperties>
</file>