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81" r:id="rId23"/>
    <p:sldId id="276"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589C273-83F4-471B-B358-D1BEEF08434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C105344-584B-4BC2-8EF9-4AAB0A6245B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E1E09D0-7139-4F55-B12E-29433813C7F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CC41FC4-D182-4963-B803-E85A5AA72A6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813B8AB-6C59-44F5-9294-73585D99A0E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B5405DD-66EC-4581-BB07-5F2E14DC18B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A9008B05-7489-4F85-8A67-E8340E47B8C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5EF943D-916A-4F22-817A-2A0079C3F34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8D0FE78A-C703-4C71-B4C5-55AD85E9E83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711C76F-7980-47F0-A4FC-FD86B080969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5696535-04FA-428E-AF7F-8ABCA4F91E3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8334AEA-D178-47F8-BA23-9AB902F3444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ru-RU" sz="10400" dirty="0">
                <a:solidFill>
                  <a:schemeClr val="bg1"/>
                </a:solidFill>
                <a:effectLst>
                  <a:outerShdw blurRad="38100" dist="38100" dir="2700000" algn="tl">
                    <a:srgbClr val="000000"/>
                  </a:outerShdw>
                </a:effectLst>
                <a:latin typeface="Century Gothic" pitchFamily="34" charset="0"/>
              </a:rPr>
              <a:t>Луна и её влияние на Землю</a:t>
            </a:r>
            <a:endParaRPr lang="ru-RU" sz="10400" dirty="0" smtClean="0">
              <a:solidFill>
                <a:schemeClr val="bg1"/>
              </a:solidFill>
              <a:effectLst>
                <a:outerShdw blurRad="38100" dist="38100" dir="2700000" algn="tl">
                  <a:srgbClr val="000000"/>
                </a:outerShdw>
              </a:effectLst>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981075"/>
          </a:xfrm>
        </p:spPr>
        <p:txBody>
          <a:bodyPr/>
          <a:lstStyle/>
          <a:p>
            <a:pPr eaLnBrk="1" hangingPunct="1">
              <a:defRPr/>
            </a:pPr>
            <a:r>
              <a:rPr lang="ru-RU" smtClean="0">
                <a:solidFill>
                  <a:schemeClr val="bg1"/>
                </a:solidFill>
                <a:effectLst>
                  <a:outerShdw blurRad="38100" dist="38100" dir="2700000" algn="tl">
                    <a:srgbClr val="000000"/>
                  </a:outerShdw>
                </a:effectLst>
              </a:rPr>
              <a:t>Магнитное поле Луны</a:t>
            </a:r>
          </a:p>
        </p:txBody>
      </p:sp>
      <p:sp>
        <p:nvSpPr>
          <p:cNvPr id="11267" name="Rectangle 3"/>
          <p:cNvSpPr>
            <a:spLocks noGrp="1" noChangeArrowheads="1"/>
          </p:cNvSpPr>
          <p:nvPr>
            <p:ph type="body" idx="1"/>
          </p:nvPr>
        </p:nvSpPr>
        <p:spPr>
          <a:xfrm>
            <a:off x="0" y="1312863"/>
            <a:ext cx="4355976" cy="4492401"/>
          </a:xfrm>
          <a:solidFill>
            <a:schemeClr val="bg1">
              <a:alpha val="70000"/>
            </a:schemeClr>
          </a:solidFill>
        </p:spPr>
        <p:txBody>
          <a:bodyPr/>
          <a:lstStyle/>
          <a:p>
            <a:pPr marL="0" indent="0" algn="just" eaLnBrk="1" hangingPunct="1">
              <a:spcBef>
                <a:spcPts val="0"/>
              </a:spcBef>
              <a:buNone/>
              <a:defRPr/>
            </a:pPr>
            <a:r>
              <a:rPr lang="ru-RU" sz="2400" dirty="0" smtClean="0"/>
              <a:t>Считается, что источником магнитного поля планет является тектоническая активность. Например, у Земли поле создаётся движением расплавленного металла в ядре, у Марса — последствия прошлой активности.</a:t>
            </a:r>
          </a:p>
          <a:p>
            <a:pPr marL="0" indent="0" algn="just" eaLnBrk="1" hangingPunct="1">
              <a:spcBef>
                <a:spcPts val="0"/>
              </a:spcBef>
              <a:buNone/>
              <a:defRPr/>
            </a:pPr>
            <a:r>
              <a:rPr lang="ru-RU" sz="2400" dirty="0" smtClean="0"/>
              <a:t>На Луне обнаружено 2 типа магнитных полей: постоянные и переменные.</a:t>
            </a:r>
          </a:p>
        </p:txBody>
      </p:sp>
      <p:pic>
        <p:nvPicPr>
          <p:cNvPr id="11268" name="Picture 4"/>
          <p:cNvPicPr>
            <a:picLocks noChangeAspect="1" noChangeArrowheads="1"/>
          </p:cNvPicPr>
          <p:nvPr/>
        </p:nvPicPr>
        <p:blipFill rotWithShape="1">
          <a:blip r:embed="rId2"/>
          <a:srcRect l="9825"/>
          <a:stretch/>
        </p:blipFill>
        <p:spPr bwMode="auto">
          <a:xfrm>
            <a:off x="4322618" y="1412875"/>
            <a:ext cx="4821382" cy="400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836613"/>
          </a:xfrm>
        </p:spPr>
        <p:txBody>
          <a:bodyPr/>
          <a:lstStyle/>
          <a:p>
            <a:pPr eaLnBrk="1" hangingPunct="1">
              <a:defRPr/>
            </a:pPr>
            <a:r>
              <a:rPr lang="ru-RU" smtClean="0">
                <a:solidFill>
                  <a:schemeClr val="bg1"/>
                </a:solidFill>
                <a:effectLst>
                  <a:outerShdw blurRad="38100" dist="38100" dir="2700000" algn="tl">
                    <a:srgbClr val="000000"/>
                  </a:outerShdw>
                </a:effectLst>
              </a:rPr>
              <a:t>Наблюдение фаз Луны с Земли</a:t>
            </a:r>
          </a:p>
        </p:txBody>
      </p:sp>
      <p:sp>
        <p:nvSpPr>
          <p:cNvPr id="12291" name="Rectangle 3"/>
          <p:cNvSpPr>
            <a:spLocks noGrp="1" noChangeArrowheads="1"/>
          </p:cNvSpPr>
          <p:nvPr>
            <p:ph type="body" idx="1"/>
          </p:nvPr>
        </p:nvSpPr>
        <p:spPr>
          <a:xfrm>
            <a:off x="0" y="4508500"/>
            <a:ext cx="9144000" cy="1656804"/>
          </a:xfrm>
          <a:solidFill>
            <a:schemeClr val="bg1">
              <a:alpha val="70000"/>
            </a:schemeClr>
          </a:solidFill>
        </p:spPr>
        <p:txBody>
          <a:bodyPr/>
          <a:lstStyle/>
          <a:p>
            <a:pPr marL="0" indent="0" algn="just" eaLnBrk="1" hangingPunct="1">
              <a:lnSpc>
                <a:spcPct val="80000"/>
              </a:lnSpc>
              <a:buNone/>
              <a:defRPr/>
            </a:pPr>
            <a:r>
              <a:rPr lang="ru-RU" sz="2000" dirty="0" smtClean="0"/>
              <a:t>Луна сама не светится, и мы видим её только тогда, когда она освещена Солнцем. Смена фазы Луны обусловлена переменами в условиях освещения Солнцем тёмного шара Луны при её движении по орбите. С изменением взаимного расположения Земли, Луны и Солнца (граница между освещённой и неосвещённой частями диска Луны) перемещается, что и вызывает изменение очертаний видимой части Луны. </a:t>
            </a:r>
            <a:r>
              <a:rPr lang="ru-RU" sz="2000" dirty="0" smtClean="0">
                <a:solidFill>
                  <a:schemeClr val="bg1"/>
                </a:solidFill>
                <a:effectLst>
                  <a:outerShdw blurRad="38100" dist="38100" dir="2700000" algn="tl">
                    <a:srgbClr val="000000"/>
                  </a:outerShdw>
                </a:effectLst>
              </a:rPr>
              <a:t/>
            </a:r>
            <a:br>
              <a:rPr lang="ru-RU" sz="2000" dirty="0" smtClean="0">
                <a:solidFill>
                  <a:schemeClr val="bg1"/>
                </a:solidFill>
                <a:effectLst>
                  <a:outerShdw blurRad="38100" dist="38100" dir="2700000" algn="tl">
                    <a:srgbClr val="000000"/>
                  </a:outerShdw>
                </a:effectLst>
              </a:rPr>
            </a:br>
            <a:endParaRPr lang="ru-RU" sz="2000" dirty="0" smtClean="0">
              <a:effectLst>
                <a:outerShdw blurRad="38100" dist="38100" dir="2700000" algn="tl">
                  <a:srgbClr val="FFFFFF"/>
                </a:outerShdw>
              </a:effectLst>
            </a:endParaRPr>
          </a:p>
        </p:txBody>
      </p:sp>
      <p:pic>
        <p:nvPicPr>
          <p:cNvPr id="12292" name="Picture 4"/>
          <p:cNvPicPr>
            <a:picLocks noChangeAspect="1" noChangeArrowheads="1"/>
          </p:cNvPicPr>
          <p:nvPr/>
        </p:nvPicPr>
        <p:blipFill>
          <a:blip r:embed="rId2"/>
          <a:srcRect/>
          <a:stretch>
            <a:fillRect/>
          </a:stretch>
        </p:blipFill>
        <p:spPr bwMode="auto">
          <a:xfrm>
            <a:off x="0" y="908050"/>
            <a:ext cx="9144000" cy="346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908050"/>
          </a:xfrm>
        </p:spPr>
        <p:txBody>
          <a:bodyPr/>
          <a:lstStyle/>
          <a:p>
            <a:pPr eaLnBrk="1" hangingPunct="1">
              <a:defRPr/>
            </a:pPr>
            <a:r>
              <a:rPr lang="ru-RU" u="sng" smtClean="0">
                <a:solidFill>
                  <a:schemeClr val="bg1"/>
                </a:solidFill>
                <a:effectLst>
                  <a:outerShdw blurRad="38100" dist="38100" dir="2700000" algn="tl">
                    <a:srgbClr val="000000"/>
                  </a:outerShdw>
                </a:effectLst>
              </a:rPr>
              <a:t>Лунная геология</a:t>
            </a:r>
          </a:p>
        </p:txBody>
      </p:sp>
      <p:sp>
        <p:nvSpPr>
          <p:cNvPr id="13315" name="Rectangle 3"/>
          <p:cNvSpPr>
            <a:spLocks noGrp="1" noChangeArrowheads="1"/>
          </p:cNvSpPr>
          <p:nvPr>
            <p:ph type="body" idx="1"/>
          </p:nvPr>
        </p:nvSpPr>
        <p:spPr>
          <a:xfrm>
            <a:off x="0" y="908050"/>
            <a:ext cx="5219700" cy="4746625"/>
          </a:xfrm>
          <a:solidFill>
            <a:schemeClr val="bg1">
              <a:alpha val="70000"/>
            </a:schemeClr>
          </a:solidFill>
        </p:spPr>
        <p:txBody>
          <a:bodyPr/>
          <a:lstStyle/>
          <a:p>
            <a:pPr marL="0" indent="0" algn="just" eaLnBrk="1" hangingPunct="1">
              <a:lnSpc>
                <a:spcPct val="80000"/>
              </a:lnSpc>
              <a:buNone/>
              <a:defRPr/>
            </a:pPr>
            <a:r>
              <a:rPr lang="ru-RU" sz="2400" dirty="0" smtClean="0"/>
              <a:t>Толщина коры Луны в среднем составляет 68 км, изменяясь от 0 км под лунным морем Кризисов до 107 км в северной части кратера Королёва на обратной стороне. Под корой находится мантия и, возможно, малое ядро из сернистого железа (радиусом приблизительно 340 км и массой, составляющей 2 % массы Луны). Любопытно, что центр масс Луны располагается примерно в 2 км от геометрического центра по направлению к Земле. На той стороне, которая повёрнута к Земле, кора более тонкая</a:t>
            </a:r>
          </a:p>
        </p:txBody>
      </p:sp>
      <p:pic>
        <p:nvPicPr>
          <p:cNvPr id="13316" name="Picture 4"/>
          <p:cNvPicPr>
            <a:picLocks noChangeAspect="1" noChangeArrowheads="1"/>
          </p:cNvPicPr>
          <p:nvPr/>
        </p:nvPicPr>
        <p:blipFill>
          <a:blip r:embed="rId2"/>
          <a:srcRect/>
          <a:stretch>
            <a:fillRect/>
          </a:stretch>
        </p:blipFill>
        <p:spPr bwMode="auto">
          <a:xfrm>
            <a:off x="5294313" y="1268413"/>
            <a:ext cx="3849687" cy="438626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981075"/>
          </a:xfrm>
        </p:spPr>
        <p:txBody>
          <a:bodyPr/>
          <a:lstStyle/>
          <a:p>
            <a:pPr eaLnBrk="1" hangingPunct="1">
              <a:defRPr/>
            </a:pPr>
            <a:r>
              <a:rPr lang="ru-RU" smtClean="0">
                <a:solidFill>
                  <a:schemeClr val="bg1"/>
                </a:solidFill>
                <a:effectLst>
                  <a:outerShdw blurRad="38100" dist="38100" dir="2700000" algn="tl">
                    <a:srgbClr val="000000"/>
                  </a:outerShdw>
                </a:effectLst>
              </a:rPr>
              <a:t>Пещеры</a:t>
            </a:r>
          </a:p>
        </p:txBody>
      </p:sp>
      <p:sp>
        <p:nvSpPr>
          <p:cNvPr id="14340" name="Rectangle 4"/>
          <p:cNvSpPr>
            <a:spLocks noGrp="1" noChangeArrowheads="1"/>
          </p:cNvSpPr>
          <p:nvPr>
            <p:ph type="body" idx="1"/>
          </p:nvPr>
        </p:nvSpPr>
        <p:spPr>
          <a:xfrm>
            <a:off x="5220072" y="908050"/>
            <a:ext cx="3923928" cy="5616575"/>
          </a:xfrm>
          <a:solidFill>
            <a:schemeClr val="bg1">
              <a:alpha val="70000"/>
            </a:schemeClr>
          </a:solidFill>
        </p:spPr>
        <p:txBody>
          <a:bodyPr/>
          <a:lstStyle/>
          <a:p>
            <a:pPr marL="0" indent="0" algn="just" eaLnBrk="1" hangingPunct="1">
              <a:lnSpc>
                <a:spcPct val="80000"/>
              </a:lnSpc>
              <a:buNone/>
              <a:defRPr/>
            </a:pPr>
            <a:r>
              <a:rPr lang="ru-RU" sz="2200" dirty="0" smtClean="0"/>
              <a:t>Учёные считают, что подобные тоннели сформированы путём затвердевания потоков расплавленной породы, где в центре застыла лава. Данные процессы происходили в период вулканической активности на Луне. Подтверждением данной теории является наличие извилистых борозд на поверхности спутника</a:t>
            </a:r>
            <a:br>
              <a:rPr lang="ru-RU" sz="2200" dirty="0" smtClean="0"/>
            </a:br>
            <a:r>
              <a:rPr lang="ru-RU" sz="2200" dirty="0" smtClean="0"/>
              <a:t>Подобные тоннели могут послужить для колонизации, благодаря защите от солнечной радиации и замкнутости пространства, в котором проще поддерживать условия жизнеобеспечения</a:t>
            </a:r>
          </a:p>
          <a:p>
            <a:pPr eaLnBrk="1" hangingPunct="1">
              <a:lnSpc>
                <a:spcPct val="80000"/>
              </a:lnSpc>
              <a:defRPr/>
            </a:pPr>
            <a:endParaRPr lang="ru-RU" sz="2200" dirty="0" smtClean="0">
              <a:solidFill>
                <a:schemeClr val="bg1"/>
              </a:solidFill>
              <a:effectLst>
                <a:outerShdw blurRad="38100" dist="38100" dir="2700000" algn="tl">
                  <a:srgbClr val="000000"/>
                </a:outerShdw>
              </a:effectLst>
            </a:endParaRPr>
          </a:p>
        </p:txBody>
      </p:sp>
      <p:pic>
        <p:nvPicPr>
          <p:cNvPr id="2" name="Picture 5"/>
          <p:cNvPicPr>
            <a:picLocks noChangeAspect="1" noChangeArrowheads="1"/>
          </p:cNvPicPr>
          <p:nvPr/>
        </p:nvPicPr>
        <p:blipFill>
          <a:blip r:embed="rId2"/>
          <a:srcRect/>
          <a:stretch>
            <a:fillRect/>
          </a:stretch>
        </p:blipFill>
        <p:spPr bwMode="auto">
          <a:xfrm>
            <a:off x="0" y="1124744"/>
            <a:ext cx="5220494" cy="522049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981075"/>
          </a:xfrm>
        </p:spPr>
        <p:txBody>
          <a:bodyPr/>
          <a:lstStyle/>
          <a:p>
            <a:pPr eaLnBrk="1" hangingPunct="1">
              <a:defRPr/>
            </a:pPr>
            <a:r>
              <a:rPr lang="ru-RU" smtClean="0">
                <a:solidFill>
                  <a:schemeClr val="bg1"/>
                </a:solidFill>
                <a:effectLst>
                  <a:outerShdw blurRad="38100" dist="38100" dir="2700000" algn="tl">
                    <a:srgbClr val="000000"/>
                  </a:outerShdw>
                </a:effectLst>
              </a:rPr>
              <a:t>Сейсмология</a:t>
            </a:r>
          </a:p>
        </p:txBody>
      </p:sp>
      <p:sp>
        <p:nvSpPr>
          <p:cNvPr id="15363" name="WordArt 4"/>
          <p:cNvSpPr>
            <a:spLocks noChangeArrowheads="1" noChangeShapeType="1" noTextEdit="1"/>
          </p:cNvSpPr>
          <p:nvPr/>
        </p:nvSpPr>
        <p:spPr bwMode="auto">
          <a:xfrm>
            <a:off x="1476375" y="1196975"/>
            <a:ext cx="6191250" cy="1079500"/>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a:cs typeface="Arial"/>
              </a:rPr>
              <a:t>Лунотрясения</a:t>
            </a:r>
          </a:p>
        </p:txBody>
      </p:sp>
      <p:sp>
        <p:nvSpPr>
          <p:cNvPr id="15364" name="AutoShape 6"/>
          <p:cNvSpPr>
            <a:spLocks noChangeArrowheads="1"/>
          </p:cNvSpPr>
          <p:nvPr/>
        </p:nvSpPr>
        <p:spPr bwMode="auto">
          <a:xfrm rot="992645">
            <a:off x="1184275" y="2511425"/>
            <a:ext cx="574675" cy="2305050"/>
          </a:xfrm>
          <a:prstGeom prst="downArrow">
            <a:avLst>
              <a:gd name="adj1" fmla="val 50000"/>
              <a:gd name="adj2" fmla="val 100276"/>
            </a:avLst>
          </a:prstGeom>
          <a:solidFill>
            <a:schemeClr val="bg1"/>
          </a:solidFill>
          <a:ln w="9525">
            <a:solidFill>
              <a:schemeClr val="tx1"/>
            </a:solidFill>
            <a:miter lim="800000"/>
            <a:headEnd/>
            <a:tailEnd/>
          </a:ln>
        </p:spPr>
        <p:txBody>
          <a:bodyPr wrap="none" anchor="ctr"/>
          <a:lstStyle/>
          <a:p>
            <a:endParaRPr lang="ru-RU"/>
          </a:p>
        </p:txBody>
      </p:sp>
      <p:sp>
        <p:nvSpPr>
          <p:cNvPr id="15365" name="AutoShape 7"/>
          <p:cNvSpPr>
            <a:spLocks noChangeArrowheads="1"/>
          </p:cNvSpPr>
          <p:nvPr/>
        </p:nvSpPr>
        <p:spPr bwMode="auto">
          <a:xfrm>
            <a:off x="3348038" y="2565400"/>
            <a:ext cx="576262" cy="3168650"/>
          </a:xfrm>
          <a:prstGeom prst="downArrow">
            <a:avLst>
              <a:gd name="adj1" fmla="val 50000"/>
              <a:gd name="adj2" fmla="val 137466"/>
            </a:avLst>
          </a:prstGeom>
          <a:solidFill>
            <a:schemeClr val="bg1"/>
          </a:solidFill>
          <a:ln w="9525">
            <a:solidFill>
              <a:schemeClr val="tx1"/>
            </a:solidFill>
            <a:miter lim="800000"/>
            <a:headEnd/>
            <a:tailEnd/>
          </a:ln>
        </p:spPr>
        <p:txBody>
          <a:bodyPr wrap="none" anchor="ctr"/>
          <a:lstStyle/>
          <a:p>
            <a:endParaRPr lang="ru-RU"/>
          </a:p>
        </p:txBody>
      </p:sp>
      <p:sp>
        <p:nvSpPr>
          <p:cNvPr id="15366" name="AutoShape 8"/>
          <p:cNvSpPr>
            <a:spLocks noChangeArrowheads="1"/>
          </p:cNvSpPr>
          <p:nvPr/>
        </p:nvSpPr>
        <p:spPr bwMode="auto">
          <a:xfrm>
            <a:off x="5364163" y="2565400"/>
            <a:ext cx="647700" cy="2303463"/>
          </a:xfrm>
          <a:prstGeom prst="downArrow">
            <a:avLst>
              <a:gd name="adj1" fmla="val 50000"/>
              <a:gd name="adj2" fmla="val 88909"/>
            </a:avLst>
          </a:prstGeom>
          <a:solidFill>
            <a:schemeClr val="bg1"/>
          </a:solidFill>
          <a:ln w="9525">
            <a:solidFill>
              <a:schemeClr val="tx1"/>
            </a:solidFill>
            <a:miter lim="800000"/>
            <a:headEnd/>
            <a:tailEnd/>
          </a:ln>
        </p:spPr>
        <p:txBody>
          <a:bodyPr wrap="none" anchor="ctr"/>
          <a:lstStyle/>
          <a:p>
            <a:endParaRPr lang="ru-RU"/>
          </a:p>
        </p:txBody>
      </p:sp>
      <p:sp>
        <p:nvSpPr>
          <p:cNvPr id="15367" name="AutoShape 9"/>
          <p:cNvSpPr>
            <a:spLocks noChangeArrowheads="1"/>
          </p:cNvSpPr>
          <p:nvPr/>
        </p:nvSpPr>
        <p:spPr bwMode="auto">
          <a:xfrm rot="-843301">
            <a:off x="7645400" y="2401888"/>
            <a:ext cx="576263" cy="3168650"/>
          </a:xfrm>
          <a:prstGeom prst="downArrow">
            <a:avLst>
              <a:gd name="adj1" fmla="val 50000"/>
              <a:gd name="adj2" fmla="val 137465"/>
            </a:avLst>
          </a:prstGeom>
          <a:solidFill>
            <a:schemeClr val="bg1"/>
          </a:solidFill>
          <a:ln w="9525">
            <a:solidFill>
              <a:schemeClr val="tx1"/>
            </a:solidFill>
            <a:miter lim="800000"/>
            <a:headEnd/>
            <a:tailEnd/>
          </a:ln>
        </p:spPr>
        <p:txBody>
          <a:bodyPr wrap="none" anchor="ctr"/>
          <a:lstStyle/>
          <a:p>
            <a:endParaRPr lang="ru-RU"/>
          </a:p>
        </p:txBody>
      </p:sp>
      <p:sp>
        <p:nvSpPr>
          <p:cNvPr id="15368" name="WordArt 10"/>
          <p:cNvSpPr>
            <a:spLocks noChangeArrowheads="1" noChangeShapeType="1" noTextEdit="1"/>
          </p:cNvSpPr>
          <p:nvPr/>
        </p:nvSpPr>
        <p:spPr bwMode="auto">
          <a:xfrm>
            <a:off x="179388" y="5013325"/>
            <a:ext cx="2447925" cy="576263"/>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a:cs typeface="Arial"/>
              </a:rPr>
              <a:t>приливные</a:t>
            </a:r>
          </a:p>
        </p:txBody>
      </p:sp>
      <p:sp>
        <p:nvSpPr>
          <p:cNvPr id="15369" name="WordArt 11"/>
          <p:cNvSpPr>
            <a:spLocks noChangeArrowheads="1" noChangeShapeType="1" noTextEdit="1"/>
          </p:cNvSpPr>
          <p:nvPr/>
        </p:nvSpPr>
        <p:spPr bwMode="auto">
          <a:xfrm>
            <a:off x="1835150" y="5949950"/>
            <a:ext cx="3086100" cy="523875"/>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a:cs typeface="Arial"/>
              </a:rPr>
              <a:t>тектонические</a:t>
            </a:r>
          </a:p>
        </p:txBody>
      </p:sp>
      <p:sp>
        <p:nvSpPr>
          <p:cNvPr id="15370" name="WordArt 12"/>
          <p:cNvSpPr>
            <a:spLocks noChangeArrowheads="1" noChangeShapeType="1" noTextEdit="1"/>
          </p:cNvSpPr>
          <p:nvPr/>
        </p:nvSpPr>
        <p:spPr bwMode="auto">
          <a:xfrm>
            <a:off x="4356100" y="5084763"/>
            <a:ext cx="2867025" cy="523875"/>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a:cs typeface="Arial"/>
              </a:rPr>
              <a:t>метеоритные</a:t>
            </a:r>
          </a:p>
        </p:txBody>
      </p:sp>
      <p:sp>
        <p:nvSpPr>
          <p:cNvPr id="15371" name="WordArt 13"/>
          <p:cNvSpPr>
            <a:spLocks noChangeArrowheads="1" noChangeShapeType="1" noTextEdit="1"/>
          </p:cNvSpPr>
          <p:nvPr/>
        </p:nvSpPr>
        <p:spPr bwMode="auto">
          <a:xfrm>
            <a:off x="6443663" y="5949950"/>
            <a:ext cx="2647950" cy="523875"/>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a:cs typeface="Arial"/>
              </a:rPr>
              <a:t>термальные</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052513"/>
          </a:xfrm>
        </p:spPr>
        <p:txBody>
          <a:bodyPr/>
          <a:lstStyle/>
          <a:p>
            <a:pPr eaLnBrk="1" hangingPunct="1">
              <a:defRPr/>
            </a:pPr>
            <a:r>
              <a:rPr lang="ru-RU" smtClean="0">
                <a:solidFill>
                  <a:schemeClr val="bg1"/>
                </a:solidFill>
                <a:effectLst>
                  <a:outerShdw blurRad="38100" dist="38100" dir="2700000" algn="tl">
                    <a:srgbClr val="000000"/>
                  </a:outerShdw>
                </a:effectLst>
              </a:rPr>
              <a:t>Вода на Луне</a:t>
            </a:r>
          </a:p>
        </p:txBody>
      </p:sp>
      <p:sp>
        <p:nvSpPr>
          <p:cNvPr id="16387" name="Rectangle 3"/>
          <p:cNvSpPr>
            <a:spLocks noGrp="1" noChangeArrowheads="1"/>
          </p:cNvSpPr>
          <p:nvPr>
            <p:ph type="body" idx="1"/>
          </p:nvPr>
        </p:nvSpPr>
        <p:spPr>
          <a:xfrm>
            <a:off x="5148065" y="1196975"/>
            <a:ext cx="3995936" cy="4320257"/>
          </a:xfrm>
          <a:solidFill>
            <a:schemeClr val="bg1">
              <a:alpha val="70000"/>
            </a:schemeClr>
          </a:solidFill>
        </p:spPr>
        <p:txBody>
          <a:bodyPr/>
          <a:lstStyle/>
          <a:p>
            <a:pPr marL="0" indent="0" algn="just" eaLnBrk="1" hangingPunct="1">
              <a:lnSpc>
                <a:spcPct val="90000"/>
              </a:lnSpc>
              <a:buNone/>
              <a:defRPr/>
            </a:pPr>
            <a:r>
              <a:rPr lang="ru-RU" sz="2400" dirty="0" smtClean="0"/>
              <a:t>В июле 2008 года группа американских геологов из Института Карнеги и Университета Брауна обнаружила в образцах грунта Луны следы воды, в большом количестве выделявшейся из недр спутника на ранних этапах его существования. Позднее большая часть этой воды испарилась в космос</a:t>
            </a:r>
          </a:p>
        </p:txBody>
      </p:sp>
      <p:pic>
        <p:nvPicPr>
          <p:cNvPr id="16388" name="Picture 4"/>
          <p:cNvPicPr>
            <a:picLocks noChangeAspect="1" noChangeArrowheads="1"/>
          </p:cNvPicPr>
          <p:nvPr/>
        </p:nvPicPr>
        <p:blipFill rotWithShape="1">
          <a:blip r:embed="rId2"/>
          <a:srcRect l="5770"/>
          <a:stretch/>
        </p:blipFill>
        <p:spPr bwMode="auto">
          <a:xfrm>
            <a:off x="0" y="1540867"/>
            <a:ext cx="5121997" cy="36163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908050"/>
          </a:xfrm>
        </p:spPr>
        <p:txBody>
          <a:bodyPr/>
          <a:lstStyle/>
          <a:p>
            <a:pPr eaLnBrk="1" hangingPunct="1">
              <a:defRPr/>
            </a:pPr>
            <a:r>
              <a:rPr lang="ru-RU" smtClean="0">
                <a:solidFill>
                  <a:schemeClr val="bg1"/>
                </a:solidFill>
                <a:effectLst>
                  <a:outerShdw blurRad="38100" dist="38100" dir="2700000" algn="tl">
                    <a:srgbClr val="000000"/>
                  </a:outerShdw>
                </a:effectLst>
              </a:rPr>
              <a:t>Селенография</a:t>
            </a:r>
          </a:p>
        </p:txBody>
      </p:sp>
      <p:sp>
        <p:nvSpPr>
          <p:cNvPr id="17411" name="Rectangle 3"/>
          <p:cNvSpPr>
            <a:spLocks noGrp="1" noChangeArrowheads="1"/>
          </p:cNvSpPr>
          <p:nvPr>
            <p:ph type="body" idx="1"/>
          </p:nvPr>
        </p:nvSpPr>
        <p:spPr>
          <a:xfrm>
            <a:off x="0" y="1557339"/>
            <a:ext cx="9144000" cy="4247926"/>
          </a:xfrm>
          <a:solidFill>
            <a:schemeClr val="bg1">
              <a:alpha val="70000"/>
            </a:schemeClr>
          </a:solidFill>
        </p:spPr>
        <p:txBody>
          <a:bodyPr/>
          <a:lstStyle/>
          <a:p>
            <a:pPr marL="0" indent="0" algn="just" eaLnBrk="1" hangingPunct="1">
              <a:lnSpc>
                <a:spcPct val="80000"/>
              </a:lnSpc>
              <a:buNone/>
              <a:defRPr/>
            </a:pPr>
            <a:r>
              <a:rPr lang="ru-RU" sz="2800" dirty="0" smtClean="0"/>
              <a:t>Поверхность Луны можно разделить на два типа: очень старая гористая местность (лунный материк) и относительно гладкие и более молодые лунные моря. Лунные моря, которые составляют приблизительно 16 % всей поверхности Луны, — это огромные кратеры, возникшие в результате столкновений с небесными телами, которые были позже затоплены жидкой лавой. Лунные моря, под которыми лунными спутниками обнаружены более плотные, тяжёлые породы, сконцентрированы на обращённой к Земле стороне из-за влияния гравитационного момента при формировании Луны.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71450"/>
            <a:ext cx="9144000" cy="908050"/>
          </a:xfrm>
        </p:spPr>
        <p:txBody>
          <a:bodyPr/>
          <a:lstStyle/>
          <a:p>
            <a:pPr eaLnBrk="1" hangingPunct="1">
              <a:defRPr/>
            </a:pPr>
            <a:r>
              <a:rPr lang="ru-RU" smtClean="0">
                <a:solidFill>
                  <a:schemeClr val="bg1"/>
                </a:solidFill>
                <a:effectLst>
                  <a:outerShdw blurRad="38100" dist="38100" dir="2700000" algn="tl">
                    <a:srgbClr val="000000"/>
                  </a:outerShdw>
                </a:effectLst>
              </a:rPr>
              <a:t>Лунные моря</a:t>
            </a:r>
          </a:p>
        </p:txBody>
      </p:sp>
      <p:pic>
        <p:nvPicPr>
          <p:cNvPr id="18435" name="Picture 4"/>
          <p:cNvPicPr>
            <a:picLocks noChangeAspect="1" noChangeArrowheads="1"/>
          </p:cNvPicPr>
          <p:nvPr/>
        </p:nvPicPr>
        <p:blipFill>
          <a:blip r:embed="rId2"/>
          <a:srcRect/>
          <a:stretch>
            <a:fillRect/>
          </a:stretch>
        </p:blipFill>
        <p:spPr bwMode="auto">
          <a:xfrm>
            <a:off x="1116013" y="692150"/>
            <a:ext cx="6691312" cy="608171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981075"/>
          </a:xfrm>
        </p:spPr>
        <p:txBody>
          <a:bodyPr/>
          <a:lstStyle/>
          <a:p>
            <a:pPr eaLnBrk="1" hangingPunct="1">
              <a:defRPr/>
            </a:pPr>
            <a:r>
              <a:rPr lang="ru-RU" smtClean="0">
                <a:solidFill>
                  <a:schemeClr val="bg1"/>
                </a:solidFill>
                <a:effectLst>
                  <a:outerShdw blurRad="38100" dist="38100" dir="2700000" algn="tl">
                    <a:srgbClr val="000000"/>
                  </a:outerShdw>
                </a:effectLst>
              </a:rPr>
              <a:t>Откуда на Луне кратеры?</a:t>
            </a:r>
          </a:p>
        </p:txBody>
      </p:sp>
      <p:sp>
        <p:nvSpPr>
          <p:cNvPr id="19459" name="Rectangle 3"/>
          <p:cNvSpPr>
            <a:spLocks noGrp="1" noChangeArrowheads="1"/>
          </p:cNvSpPr>
          <p:nvPr>
            <p:ph type="body" idx="1"/>
          </p:nvPr>
        </p:nvSpPr>
        <p:spPr>
          <a:xfrm>
            <a:off x="250825" y="1557338"/>
            <a:ext cx="8713788" cy="4391942"/>
          </a:xfrm>
          <a:solidFill>
            <a:schemeClr val="bg1">
              <a:alpha val="70000"/>
            </a:schemeClr>
          </a:solidFill>
        </p:spPr>
        <p:txBody>
          <a:bodyPr/>
          <a:lstStyle/>
          <a:p>
            <a:pPr marL="0" indent="0" algn="just" eaLnBrk="1" hangingPunct="1">
              <a:lnSpc>
                <a:spcPct val="90000"/>
              </a:lnSpc>
              <a:buNone/>
              <a:defRPr/>
            </a:pPr>
            <a:r>
              <a:rPr lang="ru-RU" sz="2400" dirty="0" smtClean="0"/>
              <a:t>Попытки объяснить происхождение кратеров на Луне начались с конца 80-х годов XVIII века. Основных гипотез было две — вулканическая и метеоритная.</a:t>
            </a:r>
            <a:br>
              <a:rPr lang="ru-RU" sz="2400" dirty="0" smtClean="0"/>
            </a:br>
            <a:r>
              <a:rPr lang="ru-RU" sz="2400" dirty="0" smtClean="0"/>
              <a:t>Следуя постулатам вулканической теории, выдвинутой в 80-х годах XVIII века немецким астрономом Иоганном </a:t>
            </a:r>
            <a:r>
              <a:rPr lang="ru-RU" sz="2400" dirty="0" err="1" smtClean="0"/>
              <a:t>Шрётером</a:t>
            </a:r>
            <a:r>
              <a:rPr lang="ru-RU" sz="2400" dirty="0" smtClean="0"/>
              <a:t>, лунные кратеры были образованы вследствие мощных извержений на поверхности. Но в 1824 году также немецкий астроном </a:t>
            </a:r>
            <a:r>
              <a:rPr lang="ru-RU" sz="2400" dirty="0" err="1" smtClean="0"/>
              <a:t>Груйтуйзен</a:t>
            </a:r>
            <a:r>
              <a:rPr lang="ru-RU" sz="2400" dirty="0" smtClean="0"/>
              <a:t> сформулировал метеоритную теорию, согласно которой при столкновении небесного тела с Луной происходит продавливание поверхности спутника и образование кратера</a:t>
            </a:r>
            <a:br>
              <a:rPr lang="ru-RU" sz="2400" dirty="0" smtClean="0"/>
            </a:br>
            <a:r>
              <a:rPr lang="ru-RU" sz="2400" dirty="0" smtClean="0"/>
              <a:t>В данное время верной считается именно метеоритная теория</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Безимени-1"/>
          <p:cNvPicPr>
            <a:picLocks noChangeAspect="1" noChangeArrowheads="1"/>
          </p:cNvPicPr>
          <p:nvPr/>
        </p:nvPicPr>
        <p:blipFill>
          <a:blip r:embed="rId2"/>
          <a:srcRect/>
          <a:stretch>
            <a:fillRect/>
          </a:stretch>
        </p:blipFill>
        <p:spPr bwMode="auto">
          <a:xfrm>
            <a:off x="1835150" y="73025"/>
            <a:ext cx="5110163" cy="66690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1052513"/>
          </a:xfrm>
        </p:spPr>
        <p:txBody>
          <a:bodyPr/>
          <a:lstStyle/>
          <a:p>
            <a:pPr eaLnBrk="1" hangingPunct="1">
              <a:defRPr/>
            </a:pPr>
            <a:r>
              <a:rPr lang="ru-RU" sz="4000" b="1" u="sng" smtClean="0">
                <a:solidFill>
                  <a:schemeClr val="bg1"/>
                </a:solidFill>
                <a:effectLst>
                  <a:outerShdw blurRad="38100" dist="38100" dir="2700000" algn="tl">
                    <a:srgbClr val="000000"/>
                  </a:outerShdw>
                </a:effectLst>
              </a:rPr>
              <a:t>Что же представляет собой Луна?</a:t>
            </a:r>
          </a:p>
        </p:txBody>
      </p:sp>
      <p:sp>
        <p:nvSpPr>
          <p:cNvPr id="3075" name="Rectangle 3"/>
          <p:cNvSpPr>
            <a:spLocks noGrp="1" noChangeArrowheads="1"/>
          </p:cNvSpPr>
          <p:nvPr>
            <p:ph type="body" idx="1"/>
          </p:nvPr>
        </p:nvSpPr>
        <p:spPr>
          <a:xfrm>
            <a:off x="107504" y="836613"/>
            <a:ext cx="4032696" cy="5040659"/>
          </a:xfrm>
          <a:solidFill>
            <a:schemeClr val="bg1">
              <a:alpha val="70000"/>
            </a:schemeClr>
          </a:solidFill>
        </p:spPr>
        <p:txBody>
          <a:bodyPr/>
          <a:lstStyle/>
          <a:p>
            <a:pPr eaLnBrk="1" hangingPunct="1">
              <a:lnSpc>
                <a:spcPct val="90000"/>
              </a:lnSpc>
              <a:defRPr/>
            </a:pPr>
            <a:endParaRPr lang="ru-RU" sz="2400" dirty="0" smtClean="0">
              <a:effectLst>
                <a:outerShdw blurRad="38100" dist="38100" dir="2700000" algn="tl">
                  <a:srgbClr val="FFFFFF"/>
                </a:outerShdw>
              </a:effectLst>
            </a:endParaRPr>
          </a:p>
          <a:p>
            <a:pPr marL="0" indent="0" eaLnBrk="1" hangingPunct="1">
              <a:lnSpc>
                <a:spcPct val="90000"/>
              </a:lnSpc>
              <a:buNone/>
              <a:defRPr/>
            </a:pPr>
            <a:r>
              <a:rPr lang="ru-RU" sz="2400" dirty="0" smtClean="0">
                <a:solidFill>
                  <a:srgbClr val="FF3300"/>
                </a:solidFill>
              </a:rPr>
              <a:t>Луна́ — единственный естественный спутник Земли.</a:t>
            </a:r>
            <a:r>
              <a:rPr lang="ru-RU" sz="2400" dirty="0" smtClean="0">
                <a:solidFill>
                  <a:schemeClr val="bg1"/>
                </a:solidFill>
              </a:rPr>
              <a:t> </a:t>
            </a:r>
            <a:r>
              <a:rPr lang="ru-RU" sz="2400" dirty="0" smtClean="0"/>
              <a:t>Второй по яркости объект на земном небосводе после Солнца и пятый по величине естественный спутник планет Солнечной системы. Также является первым и единственным небесным телом, помимо Земли, на котором побывал человек.</a:t>
            </a:r>
          </a:p>
        </p:txBody>
      </p:sp>
      <p:pic>
        <p:nvPicPr>
          <p:cNvPr id="3076" name="Picture 4"/>
          <p:cNvPicPr>
            <a:picLocks noChangeAspect="1" noChangeArrowheads="1"/>
          </p:cNvPicPr>
          <p:nvPr/>
        </p:nvPicPr>
        <p:blipFill>
          <a:blip r:embed="rId2"/>
          <a:srcRect/>
          <a:stretch>
            <a:fillRect/>
          </a:stretch>
        </p:blipFill>
        <p:spPr bwMode="auto">
          <a:xfrm>
            <a:off x="4643438" y="836613"/>
            <a:ext cx="2808287" cy="2808287"/>
          </a:xfrm>
          <a:prstGeom prst="rect">
            <a:avLst/>
          </a:prstGeom>
          <a:noFill/>
          <a:ln w="9525">
            <a:noFill/>
            <a:miter lim="800000"/>
            <a:headEnd/>
            <a:tailEnd/>
          </a:ln>
        </p:spPr>
      </p:pic>
      <p:pic>
        <p:nvPicPr>
          <p:cNvPr id="3077" name="Picture 5"/>
          <p:cNvPicPr>
            <a:picLocks noChangeAspect="1" noChangeArrowheads="1"/>
          </p:cNvPicPr>
          <p:nvPr/>
        </p:nvPicPr>
        <p:blipFill>
          <a:blip r:embed="rId3"/>
          <a:srcRect/>
          <a:stretch>
            <a:fillRect/>
          </a:stretch>
        </p:blipFill>
        <p:spPr bwMode="auto">
          <a:xfrm>
            <a:off x="6383338" y="1989138"/>
            <a:ext cx="2760662" cy="3671887"/>
          </a:xfrm>
          <a:prstGeom prst="rect">
            <a:avLst/>
          </a:prstGeom>
          <a:noFill/>
          <a:ln w="9525">
            <a:noFill/>
            <a:miter lim="800000"/>
            <a:headEnd/>
            <a:tailEnd/>
          </a:ln>
        </p:spPr>
      </p:pic>
      <p:pic>
        <p:nvPicPr>
          <p:cNvPr id="3078" name="Picture 6"/>
          <p:cNvPicPr>
            <a:picLocks noChangeAspect="1" noChangeArrowheads="1"/>
          </p:cNvPicPr>
          <p:nvPr/>
        </p:nvPicPr>
        <p:blipFill>
          <a:blip r:embed="rId4"/>
          <a:srcRect/>
          <a:stretch>
            <a:fillRect/>
          </a:stretch>
        </p:blipFill>
        <p:spPr bwMode="auto">
          <a:xfrm>
            <a:off x="4211638" y="3668713"/>
            <a:ext cx="3241675" cy="318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981075"/>
          </a:xfrm>
        </p:spPr>
        <p:txBody>
          <a:bodyPr/>
          <a:lstStyle/>
          <a:p>
            <a:pPr eaLnBrk="1" hangingPunct="1">
              <a:defRPr/>
            </a:pPr>
            <a:r>
              <a:rPr lang="ru-RU" smtClean="0">
                <a:solidFill>
                  <a:schemeClr val="bg1"/>
                </a:solidFill>
                <a:effectLst>
                  <a:outerShdw blurRad="38100" dist="38100" dir="2700000" algn="tl">
                    <a:srgbClr val="000000"/>
                  </a:outerShdw>
                </a:effectLst>
              </a:rPr>
              <a:t>Внутренняя структура</a:t>
            </a:r>
          </a:p>
        </p:txBody>
      </p:sp>
      <p:sp>
        <p:nvSpPr>
          <p:cNvPr id="21507" name="Rectangle 3"/>
          <p:cNvSpPr>
            <a:spLocks noGrp="1" noChangeArrowheads="1"/>
          </p:cNvSpPr>
          <p:nvPr>
            <p:ph type="body" idx="1"/>
          </p:nvPr>
        </p:nvSpPr>
        <p:spPr>
          <a:xfrm>
            <a:off x="0" y="908050"/>
            <a:ext cx="5076825" cy="5041230"/>
          </a:xfrm>
          <a:solidFill>
            <a:schemeClr val="bg1">
              <a:alpha val="70000"/>
            </a:schemeClr>
          </a:solidFill>
        </p:spPr>
        <p:txBody>
          <a:bodyPr/>
          <a:lstStyle/>
          <a:p>
            <a:pPr marL="0" indent="0" algn="just" eaLnBrk="1" hangingPunct="1">
              <a:lnSpc>
                <a:spcPct val="80000"/>
              </a:lnSpc>
              <a:buNone/>
            </a:pPr>
            <a:r>
              <a:rPr lang="ru-RU" sz="2400" dirty="0" smtClean="0"/>
              <a:t>Луна — дифференцированное тело, она имеет геохимически различную кору, мантию и ядро. Оболочка внутреннего ядра богата железом, она имеет радиус 240 км, жидкое внешнее ядро состоит в основном из жидкого железа с радиусом примерно 300—330 километров.</a:t>
            </a:r>
            <a:br>
              <a:rPr lang="ru-RU" sz="2400" dirty="0" smtClean="0"/>
            </a:br>
            <a:r>
              <a:rPr lang="ru-RU" sz="2400" dirty="0" smtClean="0"/>
              <a:t>внутреннее ядро Луны мало, его радиус около 350 км; это только ~ 20 % от размера Луны, в отличие от ~ 50 % у большинства других </a:t>
            </a:r>
            <a:r>
              <a:rPr lang="ru-RU" sz="2400" dirty="0" err="1" smtClean="0"/>
              <a:t>землеподобных</a:t>
            </a:r>
            <a:r>
              <a:rPr lang="ru-RU" sz="2400" dirty="0" smtClean="0"/>
              <a:t> тел. Состоит лунное ядро из железа, легированного небольшим количеством серы и никеля</a:t>
            </a:r>
          </a:p>
        </p:txBody>
      </p:sp>
      <p:pic>
        <p:nvPicPr>
          <p:cNvPr id="21508" name="Picture 4"/>
          <p:cNvPicPr>
            <a:picLocks noChangeAspect="1" noChangeArrowheads="1"/>
          </p:cNvPicPr>
          <p:nvPr/>
        </p:nvPicPr>
        <p:blipFill rotWithShape="1">
          <a:blip r:embed="rId2"/>
          <a:srcRect l="2629"/>
          <a:stretch/>
        </p:blipFill>
        <p:spPr bwMode="auto">
          <a:xfrm>
            <a:off x="5043055" y="1557338"/>
            <a:ext cx="4100945" cy="419893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79512" y="44624"/>
            <a:ext cx="8496944" cy="6647974"/>
          </a:xfrm>
          <a:prstGeom prst="rect">
            <a:avLst/>
          </a:prstGeom>
          <a:solidFill>
            <a:schemeClr val="bg1">
              <a:alpha val="60000"/>
            </a:schemeClr>
          </a:solidFill>
        </p:spPr>
        <p:txBody>
          <a:bodyPr wrap="square">
            <a:spAutoFit/>
          </a:bodyPr>
          <a:lstStyle/>
          <a:p>
            <a:pPr algn="ctr"/>
            <a:r>
              <a:rPr lang="ru-RU" sz="2400" dirty="0"/>
              <a:t>1 вариант</a:t>
            </a:r>
            <a:r>
              <a:rPr lang="ru-RU" sz="2400" dirty="0" smtClean="0"/>
              <a:t>.</a:t>
            </a:r>
          </a:p>
          <a:p>
            <a:pPr algn="ctr"/>
            <a:r>
              <a:rPr lang="ru-RU" sz="2400" dirty="0" err="1" smtClean="0"/>
              <a:t>Барсукова</a:t>
            </a:r>
            <a:r>
              <a:rPr lang="ru-RU" sz="2400" dirty="0" smtClean="0"/>
              <a:t> И.</a:t>
            </a:r>
            <a:endParaRPr lang="ru-RU" sz="2400" dirty="0"/>
          </a:p>
          <a:p>
            <a:r>
              <a:rPr lang="ru-RU" dirty="0" smtClean="0"/>
              <a:t>1. Ближайшую </a:t>
            </a:r>
            <a:r>
              <a:rPr lang="ru-RU" dirty="0"/>
              <a:t>к Земле точку орбиты Луны называют:                                                                            </a:t>
            </a:r>
            <a:r>
              <a:rPr lang="ru-RU" dirty="0" smtClean="0"/>
              <a:t>а</a:t>
            </a:r>
            <a:r>
              <a:rPr lang="ru-RU" dirty="0"/>
              <a:t>) перигеем                                                                                                                                                     б) апогеем</a:t>
            </a:r>
          </a:p>
          <a:p>
            <a:r>
              <a:rPr lang="ru-RU" dirty="0" smtClean="0"/>
              <a:t>2. Лунное </a:t>
            </a:r>
            <a:r>
              <a:rPr lang="ru-RU" dirty="0"/>
              <a:t>затмение наступает, когда Луна находится     </a:t>
            </a:r>
            <a:r>
              <a:rPr lang="ru-RU" dirty="0" smtClean="0"/>
              <a:t>                                                                           а</a:t>
            </a:r>
            <a:r>
              <a:rPr lang="ru-RU" dirty="0"/>
              <a:t>) между Землёй и Солнцем                                                                                                                           б) за Землёй                                                                                                                                                 в) за Солнцем</a:t>
            </a:r>
          </a:p>
          <a:p>
            <a:r>
              <a:rPr lang="ru-RU" dirty="0" smtClean="0"/>
              <a:t>3. Какую </a:t>
            </a:r>
            <a:r>
              <a:rPr lang="ru-RU" dirty="0"/>
              <a:t>важную характеристику можно вычислить из обобщённого Ньютоном третьего  закона Кеплера?                                                                                                                                             а) масса                                                                                                                                                              б) скорость                                                                                                                                                в) расстояние</a:t>
            </a:r>
          </a:p>
          <a:p>
            <a:pPr marL="342900" indent="-342900">
              <a:buAutoNum type="arabicPeriod" startAt="4"/>
            </a:pPr>
            <a:r>
              <a:rPr lang="ru-RU" dirty="0" smtClean="0"/>
              <a:t>Чем </a:t>
            </a:r>
            <a:r>
              <a:rPr lang="ru-RU" dirty="0"/>
              <a:t>объясняется смена времён года на Земле?                                                                                                а) вращением Земли вокруг оси                                                                                                                          б) вращением Земли вокруг Солнца                                                                                                                      в) вращением Луны вокруг </a:t>
            </a:r>
            <a:r>
              <a:rPr lang="ru-RU" dirty="0" smtClean="0"/>
              <a:t>Земли</a:t>
            </a:r>
          </a:p>
          <a:p>
            <a:pPr marL="342900" indent="-342900">
              <a:buAutoNum type="arabicPeriod" startAt="4"/>
            </a:pPr>
            <a:r>
              <a:rPr lang="ru-RU" dirty="0" smtClean="0"/>
              <a:t>Если </a:t>
            </a:r>
            <a:r>
              <a:rPr lang="ru-RU" dirty="0"/>
              <a:t>в процессе движения вокруг Земли Луна оказывается на небе между Землёй и  Солнцем, то, как видна Луна?                                                                                                                                        а) в виде узкого серпа; </a:t>
            </a:r>
          </a:p>
          <a:p>
            <a:r>
              <a:rPr lang="ru-RU" dirty="0" smtClean="0"/>
              <a:t>     б</a:t>
            </a:r>
            <a:r>
              <a:rPr lang="ru-RU" dirty="0"/>
              <a:t>) в виде полного диска Луны; </a:t>
            </a:r>
          </a:p>
          <a:p>
            <a:r>
              <a:rPr lang="ru-RU" dirty="0" smtClean="0"/>
              <a:t>     в</a:t>
            </a:r>
            <a:r>
              <a:rPr lang="ru-RU" dirty="0"/>
              <a:t>) Луна совсем не видна. </a:t>
            </a:r>
          </a:p>
        </p:txBody>
      </p:sp>
    </p:spTree>
    <p:extLst>
      <p:ext uri="{BB962C8B-B14F-4D97-AF65-F5344CB8AC3E}">
        <p14:creationId xmlns:p14="http://schemas.microsoft.com/office/powerpoint/2010/main" val="2207167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79512" y="44624"/>
            <a:ext cx="8496944" cy="6924973"/>
          </a:xfrm>
          <a:prstGeom prst="rect">
            <a:avLst/>
          </a:prstGeom>
          <a:solidFill>
            <a:schemeClr val="bg1">
              <a:alpha val="60000"/>
            </a:schemeClr>
          </a:solidFill>
        </p:spPr>
        <p:txBody>
          <a:bodyPr wrap="square">
            <a:spAutoFit/>
          </a:bodyPr>
          <a:lstStyle/>
          <a:p>
            <a:pPr algn="ctr"/>
            <a:r>
              <a:rPr lang="ru-RU" sz="2400" dirty="0" smtClean="0"/>
              <a:t>2 </a:t>
            </a:r>
            <a:r>
              <a:rPr lang="ru-RU" sz="2400" dirty="0"/>
              <a:t>вариант</a:t>
            </a:r>
            <a:r>
              <a:rPr lang="ru-RU" sz="2400" dirty="0" smtClean="0"/>
              <a:t>.</a:t>
            </a:r>
          </a:p>
          <a:p>
            <a:pPr algn="ctr"/>
            <a:r>
              <a:rPr lang="ru-RU" sz="2400" dirty="0" smtClean="0"/>
              <a:t>Ярославцев А.</a:t>
            </a:r>
            <a:endParaRPr lang="ru-RU" sz="2400" dirty="0"/>
          </a:p>
          <a:p>
            <a:r>
              <a:rPr lang="ru-RU" dirty="0" smtClean="0"/>
              <a:t>Наиболее </a:t>
            </a:r>
            <a:r>
              <a:rPr lang="ru-RU" dirty="0"/>
              <a:t>удалённая от Земли точка орбиты Луны называется:                                                                         а) перигеем                                                                                                                                                   б) апогеем                                                                                                                                                              2. То, что мы видим только одну сторону Луны объясняется тем, что…                                                        а) Луна не вращается вокруг Земли                                                                                                                   б) Луна не вращается вокруг своей оси                                                                                                                в) период вращения Луны вокруг оси равен периоду её обращения вокруг Земли</a:t>
            </a:r>
            <a:r>
              <a:rPr lang="ru-RU" dirty="0" smtClean="0"/>
              <a:t>.</a:t>
            </a:r>
          </a:p>
          <a:p>
            <a:r>
              <a:rPr lang="ru-RU" dirty="0" smtClean="0"/>
              <a:t>3</a:t>
            </a:r>
            <a:r>
              <a:rPr lang="ru-RU" dirty="0"/>
              <a:t>. Что нужно знать, чтобы вычислить расстояние до какого-нибудь небесного тела</a:t>
            </a:r>
            <a:r>
              <a:rPr lang="ru-RU" dirty="0" smtClean="0"/>
              <a:t>?</a:t>
            </a:r>
          </a:p>
          <a:p>
            <a:r>
              <a:rPr lang="ru-RU" dirty="0" smtClean="0"/>
              <a:t>а</a:t>
            </a:r>
            <a:r>
              <a:rPr lang="ru-RU" dirty="0"/>
              <a:t>) параллакс светила                                                                                                                                                 б) радиус Земли                                                                                                                                                    в) параллакс светила и  радиус Земли                                                                                                          4.Чем объясняется смена дня и ночи на Земле?                                                                                                 а) вращением Земли вокруг оси                                                                                                                          б) вращением Земли вокруг Солнца                                                                                                                      в) вращением Луны вокруг Земли                                                                                                               5. В какой фазе находится «стареющая Луна</a:t>
            </a:r>
            <a:r>
              <a:rPr lang="ru-RU" dirty="0" smtClean="0"/>
              <a:t>»?</a:t>
            </a:r>
          </a:p>
          <a:p>
            <a:r>
              <a:rPr lang="ru-RU" dirty="0" smtClean="0"/>
              <a:t> </a:t>
            </a:r>
          </a:p>
          <a:p>
            <a:r>
              <a:rPr lang="ru-RU" dirty="0" smtClean="0"/>
              <a:t>а</a:t>
            </a:r>
            <a:r>
              <a:rPr lang="ru-RU" dirty="0"/>
              <a:t>)         </a:t>
            </a:r>
            <a:r>
              <a:rPr lang="ru-RU" dirty="0" smtClean="0"/>
              <a:t>                   </a:t>
            </a:r>
            <a:r>
              <a:rPr lang="ru-RU" dirty="0"/>
              <a:t>б)    </a:t>
            </a:r>
            <a:r>
              <a:rPr lang="ru-RU" dirty="0" smtClean="0"/>
              <a:t>                      </a:t>
            </a:r>
            <a:r>
              <a:rPr lang="ru-RU" dirty="0"/>
              <a:t>в)       </a:t>
            </a:r>
            <a:r>
              <a:rPr lang="ru-RU" dirty="0" smtClean="0"/>
              <a:t>                     </a:t>
            </a:r>
            <a:r>
              <a:rPr lang="ru-RU" dirty="0"/>
              <a:t>г</a:t>
            </a:r>
            <a:r>
              <a:rPr lang="ru-RU" dirty="0" smtClean="0"/>
              <a:t>)</a:t>
            </a:r>
          </a:p>
          <a:p>
            <a:endParaRPr lang="ru-RU" dirty="0"/>
          </a:p>
          <a:p>
            <a:endParaRPr lang="ru-RU" dirty="0"/>
          </a:p>
        </p:txBody>
      </p:sp>
      <p:sp>
        <p:nvSpPr>
          <p:cNvPr id="2" name="AutoShape 2"/>
          <p:cNvSpPr>
            <a:spLocks noChangeArrowheads="1"/>
          </p:cNvSpPr>
          <p:nvPr/>
        </p:nvSpPr>
        <p:spPr bwMode="auto">
          <a:xfrm rot="-11232230">
            <a:off x="1208222" y="6025448"/>
            <a:ext cx="228600" cy="342900"/>
          </a:xfrm>
          <a:prstGeom prst="moon">
            <a:avLst>
              <a:gd name="adj" fmla="val 49995"/>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 name="Oval 3"/>
          <p:cNvSpPr>
            <a:spLocks noChangeArrowheads="1"/>
          </p:cNvSpPr>
          <p:nvPr/>
        </p:nvSpPr>
        <p:spPr bwMode="auto">
          <a:xfrm>
            <a:off x="3131840" y="6025448"/>
            <a:ext cx="342900" cy="34290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 name="AutoShape 4"/>
          <p:cNvSpPr>
            <a:spLocks noChangeArrowheads="1"/>
          </p:cNvSpPr>
          <p:nvPr/>
        </p:nvSpPr>
        <p:spPr bwMode="auto">
          <a:xfrm>
            <a:off x="5076056" y="6025448"/>
            <a:ext cx="228600" cy="342900"/>
          </a:xfrm>
          <a:prstGeom prst="moon">
            <a:avLst>
              <a:gd name="adj" fmla="val 50000"/>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 name="Oval 5"/>
          <p:cNvSpPr>
            <a:spLocks noChangeArrowheads="1"/>
          </p:cNvSpPr>
          <p:nvPr/>
        </p:nvSpPr>
        <p:spPr bwMode="auto">
          <a:xfrm>
            <a:off x="6965404" y="6025448"/>
            <a:ext cx="342900" cy="342900"/>
          </a:xfrm>
          <a:prstGeom prst="ellipse">
            <a:avLst/>
          </a:prstGeom>
          <a:noFill/>
          <a:ln w="9525">
            <a:solidFill>
              <a:srgbClr val="000000"/>
            </a:solidFill>
            <a:round/>
            <a:headEnd/>
            <a:tailEnd/>
          </a:ln>
          <a:extLst>
            <a:ext uri="{909E8E84-426E-40DD-AFC4-6F175D3DCCD1}">
              <a14:hiddenFill xmlns:a14="http://schemas.microsoft.com/office/drawing/2010/main">
                <a:solidFill>
                  <a:srgbClr val="000000"/>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989841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ru-RU" u="sng" dirty="0" smtClean="0">
                <a:solidFill>
                  <a:schemeClr val="bg1"/>
                </a:solidFill>
                <a:effectLst>
                  <a:outerShdw blurRad="38100" dist="38100" dir="2700000" algn="tl">
                    <a:srgbClr val="000000"/>
                  </a:outerShdw>
                </a:effectLst>
              </a:rPr>
              <a:t>Домашнее задание:</a:t>
            </a:r>
          </a:p>
        </p:txBody>
      </p:sp>
      <p:sp>
        <p:nvSpPr>
          <p:cNvPr id="23555" name="Rectangle 3"/>
          <p:cNvSpPr>
            <a:spLocks noGrp="1" noChangeArrowheads="1"/>
          </p:cNvSpPr>
          <p:nvPr>
            <p:ph type="body" idx="1"/>
          </p:nvPr>
        </p:nvSpPr>
        <p:spPr>
          <a:xfrm>
            <a:off x="107504" y="1600201"/>
            <a:ext cx="8928992" cy="2908919"/>
          </a:xfrm>
        </p:spPr>
        <p:txBody>
          <a:bodyPr/>
          <a:lstStyle/>
          <a:p>
            <a:pPr marL="0" indent="0" algn="ctr" eaLnBrk="1" hangingPunct="1">
              <a:buNone/>
              <a:defRPr/>
            </a:pPr>
            <a:r>
              <a:rPr lang="ru-RU" sz="4800" dirty="0">
                <a:solidFill>
                  <a:schemeClr val="bg1"/>
                </a:solidFill>
                <a:effectLst>
                  <a:outerShdw blurRad="38100" dist="38100" dir="2700000" algn="tl">
                    <a:srgbClr val="000000"/>
                  </a:outerShdw>
                </a:effectLst>
              </a:rPr>
              <a:t>§ </a:t>
            </a:r>
            <a:r>
              <a:rPr lang="ru-RU" sz="4800" dirty="0" smtClean="0">
                <a:solidFill>
                  <a:schemeClr val="bg1"/>
                </a:solidFill>
                <a:effectLst>
                  <a:outerShdw blurRad="38100" dist="38100" dir="2700000" algn="tl">
                    <a:srgbClr val="000000"/>
                  </a:outerShdw>
                </a:effectLst>
              </a:rPr>
              <a:t>14</a:t>
            </a:r>
          </a:p>
          <a:p>
            <a:pPr marL="0" indent="0" eaLnBrk="1" hangingPunct="1">
              <a:buNone/>
              <a:defRPr/>
            </a:pPr>
            <a:r>
              <a:rPr lang="ru-RU" sz="4800" dirty="0" smtClean="0">
                <a:solidFill>
                  <a:schemeClr val="bg1"/>
                </a:solidFill>
                <a:effectLst>
                  <a:outerShdw blurRad="38100" dist="38100" dir="2700000" algn="tl">
                    <a:srgbClr val="000000"/>
                  </a:outerShdw>
                </a:effectLst>
              </a:rPr>
              <a:t>Ответы на тест прислать в ВК</a:t>
            </a:r>
            <a:endParaRPr lang="ru-RU" sz="4800" dirty="0" smtClean="0">
              <a:solidFill>
                <a:schemeClr val="bg1"/>
              </a:solidFill>
              <a:effectLst>
                <a:outerShdw blurRad="38100" dist="38100" dir="2700000" algn="tl">
                  <a:srgbClr val="000000"/>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125538"/>
          </a:xfrm>
        </p:spPr>
        <p:txBody>
          <a:bodyPr/>
          <a:lstStyle/>
          <a:p>
            <a:pPr eaLnBrk="1" hangingPunct="1">
              <a:defRPr/>
            </a:pPr>
            <a:r>
              <a:rPr lang="ru-RU" u="sng" smtClean="0">
                <a:solidFill>
                  <a:schemeClr val="bg1"/>
                </a:solidFill>
                <a:effectLst>
                  <a:outerShdw blurRad="38100" dist="38100" dir="2700000" algn="tl">
                    <a:srgbClr val="000000"/>
                  </a:outerShdw>
                </a:effectLst>
              </a:rPr>
              <a:t>Почему её так назвали?</a:t>
            </a:r>
          </a:p>
        </p:txBody>
      </p:sp>
      <p:sp>
        <p:nvSpPr>
          <p:cNvPr id="4099" name="Rectangle 3"/>
          <p:cNvSpPr>
            <a:spLocks noGrp="1" noChangeArrowheads="1"/>
          </p:cNvSpPr>
          <p:nvPr>
            <p:ph type="body" idx="1"/>
          </p:nvPr>
        </p:nvSpPr>
        <p:spPr>
          <a:xfrm>
            <a:off x="457200" y="1600201"/>
            <a:ext cx="8229600" cy="3773016"/>
          </a:xfrm>
          <a:solidFill>
            <a:schemeClr val="bg1">
              <a:alpha val="70000"/>
            </a:schemeClr>
          </a:solidFill>
        </p:spPr>
        <p:txBody>
          <a:bodyPr/>
          <a:lstStyle/>
          <a:p>
            <a:pPr marL="0" indent="0" algn="just" eaLnBrk="1" hangingPunct="1">
              <a:buNone/>
              <a:defRPr/>
            </a:pPr>
            <a:r>
              <a:rPr lang="ru-RU" dirty="0" smtClean="0"/>
              <a:t>Слово луна восходит к праславянской форме *</a:t>
            </a:r>
            <a:r>
              <a:rPr lang="ru-RU" dirty="0" err="1" smtClean="0"/>
              <a:t>luna</a:t>
            </a:r>
            <a:r>
              <a:rPr lang="ru-RU" dirty="0" smtClean="0"/>
              <a:t> *</a:t>
            </a:r>
            <a:r>
              <a:rPr lang="ru-RU" dirty="0" err="1" smtClean="0"/>
              <a:t>louksnā</a:t>
            </a:r>
            <a:r>
              <a:rPr lang="ru-RU" dirty="0" smtClean="0"/>
              <a:t>́ «светлая» (ж. р. прилагательного *</a:t>
            </a:r>
            <a:r>
              <a:rPr lang="ru-RU" dirty="0" err="1" smtClean="0"/>
              <a:t>louksnós</a:t>
            </a:r>
            <a:r>
              <a:rPr lang="ru-RU" dirty="0" smtClean="0"/>
              <a:t>), к этой же индоевропейской форме восходит и латинское слово </a:t>
            </a:r>
            <a:r>
              <a:rPr lang="ru-RU" dirty="0" err="1" smtClean="0"/>
              <a:t>lūna</a:t>
            </a:r>
            <a:r>
              <a:rPr lang="ru-RU" dirty="0" smtClean="0"/>
              <a:t> «луна». Греки называли спутник Земли Селеной (греч. </a:t>
            </a:r>
            <a:r>
              <a:rPr lang="ru-RU" dirty="0" err="1" smtClean="0"/>
              <a:t>Σελήνη</a:t>
            </a:r>
            <a:r>
              <a:rPr lang="ru-RU" dirty="0" smtClean="0"/>
              <a:t>), древние египтяне — </a:t>
            </a:r>
            <a:r>
              <a:rPr lang="ru-RU" dirty="0" err="1" smtClean="0"/>
              <a:t>Ях</a:t>
            </a:r>
            <a:r>
              <a:rPr lang="ru-RU" dirty="0" smtClean="0"/>
              <a:t> (Иях).</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099">
                                            <p:bg/>
                                          </p:spTgt>
                                        </p:tgtEl>
                                        <p:attrNameLst>
                                          <p:attrName>style.visibility</p:attrName>
                                        </p:attrNameLst>
                                      </p:cBhvr>
                                      <p:to>
                                        <p:strVal val="visible"/>
                                      </p:to>
                                    </p:set>
                                    <p:animEffect transition="in" filter="fade">
                                      <p:cBhvr>
                                        <p:cTn id="14" dur="500"/>
                                        <p:tgtEl>
                                          <p:spTgt spid="4099">
                                            <p:bg/>
                                          </p:spTgt>
                                        </p:tgtEl>
                                      </p:cBhvr>
                                    </p:animEffect>
                                    <p:anim calcmode="lin" valueType="num">
                                      <p:cBhvr>
                                        <p:cTn id="15" dur="500" fill="hold"/>
                                        <p:tgtEl>
                                          <p:spTgt spid="4099">
                                            <p:bg/>
                                          </p:spTgt>
                                        </p:tgtEl>
                                        <p:attrNameLst>
                                          <p:attrName>ppt_x</p:attrName>
                                        </p:attrNameLst>
                                      </p:cBhvr>
                                      <p:tavLst>
                                        <p:tav tm="0">
                                          <p:val>
                                            <p:strVal val="#ppt_x"/>
                                          </p:val>
                                        </p:tav>
                                        <p:tav tm="100000">
                                          <p:val>
                                            <p:strVal val="#ppt_x"/>
                                          </p:val>
                                        </p:tav>
                                      </p:tavLst>
                                    </p:anim>
                                    <p:anim calcmode="lin" valueType="num">
                                      <p:cBhvr>
                                        <p:cTn id="16" dur="500" fill="hold"/>
                                        <p:tgtEl>
                                          <p:spTgt spid="4099">
                                            <p:bg/>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099">
                                            <p:txEl>
                                              <p:pRg st="0" end="0"/>
                                            </p:txEl>
                                          </p:spTgt>
                                        </p:tgtEl>
                                        <p:attrNameLst>
                                          <p:attrName>style.visibility</p:attrName>
                                        </p:attrNameLst>
                                      </p:cBhvr>
                                      <p:to>
                                        <p:strVal val="visible"/>
                                      </p:to>
                                    </p:set>
                                    <p:animEffect transition="in" filter="fade">
                                      <p:cBhvr>
                                        <p:cTn id="21" dur="500"/>
                                        <p:tgtEl>
                                          <p:spTgt spid="4099">
                                            <p:txEl>
                                              <p:pRg st="0" end="0"/>
                                            </p:txEl>
                                          </p:spTgt>
                                        </p:tgtEl>
                                      </p:cBhvr>
                                    </p:animEffect>
                                    <p:anim calcmode="lin" valueType="num">
                                      <p:cBhvr>
                                        <p:cTn id="22"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409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981075"/>
          </a:xfrm>
        </p:spPr>
        <p:txBody>
          <a:bodyPr/>
          <a:lstStyle/>
          <a:p>
            <a:pPr eaLnBrk="1" hangingPunct="1">
              <a:defRPr/>
            </a:pPr>
            <a:r>
              <a:rPr lang="ru-RU" sz="4000" u="sng" smtClean="0">
                <a:solidFill>
                  <a:schemeClr val="bg1"/>
                </a:solidFill>
                <a:effectLst>
                  <a:outerShdw blurRad="38100" dist="38100" dir="2700000" algn="tl">
                    <a:srgbClr val="000000"/>
                  </a:outerShdw>
                </a:effectLst>
              </a:rPr>
              <a:t>Физические и орбитальные характеристики</a:t>
            </a:r>
          </a:p>
        </p:txBody>
      </p:sp>
      <p:sp>
        <p:nvSpPr>
          <p:cNvPr id="5123" name="Rectangle 3"/>
          <p:cNvSpPr>
            <a:spLocks noGrp="1" noChangeArrowheads="1"/>
          </p:cNvSpPr>
          <p:nvPr>
            <p:ph type="body" idx="1"/>
          </p:nvPr>
        </p:nvSpPr>
        <p:spPr>
          <a:xfrm>
            <a:off x="107504" y="1628775"/>
            <a:ext cx="9036496" cy="4176489"/>
          </a:xfrm>
          <a:solidFill>
            <a:schemeClr val="bg1">
              <a:alpha val="70000"/>
            </a:schemeClr>
          </a:solidFill>
        </p:spPr>
        <p:txBody>
          <a:bodyPr/>
          <a:lstStyle/>
          <a:p>
            <a:pPr marL="0" indent="0" eaLnBrk="1" hangingPunct="1">
              <a:buNone/>
              <a:defRPr/>
            </a:pPr>
            <a:r>
              <a:rPr lang="ru-RU" dirty="0" smtClean="0"/>
              <a:t>Сидерический период обращения - 27 д 7 ч 43,1 мин</a:t>
            </a:r>
            <a:br>
              <a:rPr lang="ru-RU" dirty="0" smtClean="0"/>
            </a:br>
            <a:r>
              <a:rPr lang="ru-RU" dirty="0" smtClean="0"/>
              <a:t>Синодический период обращения - 29 д 12 ч 44,0 мин</a:t>
            </a:r>
            <a:br>
              <a:rPr lang="ru-RU" dirty="0" smtClean="0"/>
            </a:br>
            <a:r>
              <a:rPr lang="ru-RU" dirty="0" smtClean="0"/>
              <a:t>Экваториальный радиус - 1738,14 км</a:t>
            </a:r>
            <a:br>
              <a:rPr lang="ru-RU" dirty="0" smtClean="0"/>
            </a:br>
            <a:r>
              <a:rPr lang="ru-RU" dirty="0" smtClean="0"/>
              <a:t>Полярный радиус - 1735,97 км</a:t>
            </a:r>
            <a:br>
              <a:rPr lang="ru-RU" dirty="0" smtClean="0"/>
            </a:br>
            <a:r>
              <a:rPr lang="ru-RU" dirty="0" smtClean="0"/>
              <a:t>Объём (V) - 2,1958×1010 км³ (0,020 земных)</a:t>
            </a:r>
            <a:br>
              <a:rPr lang="ru-RU" dirty="0" smtClean="0"/>
            </a:br>
            <a:r>
              <a:rPr lang="ru-RU" dirty="0" smtClean="0"/>
              <a:t>Масса (m)-7,3477×1022 кг ( 0,0123 земных)</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125538"/>
          </a:xfrm>
        </p:spPr>
        <p:txBody>
          <a:bodyPr/>
          <a:lstStyle/>
          <a:p>
            <a:pPr eaLnBrk="1" hangingPunct="1">
              <a:defRPr/>
            </a:pPr>
            <a:r>
              <a:rPr lang="ru-RU" sz="4000" smtClean="0">
                <a:solidFill>
                  <a:schemeClr val="bg1"/>
                </a:solidFill>
                <a:effectLst>
                  <a:outerShdw blurRad="38100" dist="38100" dir="2700000" algn="tl">
                    <a:srgbClr val="000000"/>
                  </a:outerShdw>
                </a:effectLst>
              </a:rPr>
              <a:t>Луна как небесное тело.</a:t>
            </a:r>
            <a:br>
              <a:rPr lang="ru-RU" sz="4000" smtClean="0">
                <a:solidFill>
                  <a:schemeClr val="bg1"/>
                </a:solidFill>
                <a:effectLst>
                  <a:outerShdw blurRad="38100" dist="38100" dir="2700000" algn="tl">
                    <a:srgbClr val="000000"/>
                  </a:outerShdw>
                </a:effectLst>
              </a:rPr>
            </a:br>
            <a:r>
              <a:rPr lang="ru-RU" sz="4000" smtClean="0">
                <a:solidFill>
                  <a:schemeClr val="bg1"/>
                </a:solidFill>
                <a:effectLst>
                  <a:outerShdw blurRad="38100" dist="38100" dir="2700000" algn="tl">
                    <a:srgbClr val="000000"/>
                  </a:outerShdw>
                </a:effectLst>
              </a:rPr>
              <a:t>Либрации</a:t>
            </a:r>
          </a:p>
        </p:txBody>
      </p:sp>
      <p:sp>
        <p:nvSpPr>
          <p:cNvPr id="6147" name="Rectangle 3"/>
          <p:cNvSpPr>
            <a:spLocks noGrp="1" noChangeArrowheads="1"/>
          </p:cNvSpPr>
          <p:nvPr>
            <p:ph type="body" idx="1"/>
          </p:nvPr>
        </p:nvSpPr>
        <p:spPr>
          <a:xfrm>
            <a:off x="0" y="1052513"/>
            <a:ext cx="4500563" cy="5543550"/>
          </a:xfrm>
          <a:solidFill>
            <a:schemeClr val="bg1">
              <a:alpha val="70000"/>
            </a:schemeClr>
          </a:solidFill>
        </p:spPr>
        <p:txBody>
          <a:bodyPr/>
          <a:lstStyle/>
          <a:p>
            <a:pPr marL="0" indent="0" algn="just" eaLnBrk="1" hangingPunct="1">
              <a:lnSpc>
                <a:spcPct val="80000"/>
              </a:lnSpc>
              <a:buNone/>
              <a:defRPr/>
            </a:pPr>
            <a:r>
              <a:rPr lang="ru-RU" sz="2400" dirty="0" smtClean="0"/>
              <a:t>Между вращением Луны вокруг собственной оси и её обращением вокруг Земли существует различие: вокруг Земли Луна обращается с переменной угловой скоростью вследствие эксцентриситета лунной орбиты (второй закон Кеплера) — вблизи перигея движется быстрее, вблизи апогея медленнее. Однако вращение спутника вокруг собственной оси равномерно. Это позволяет увидеть с Земли западный и восточный края обратной стороны Луны.</a:t>
            </a:r>
          </a:p>
        </p:txBody>
      </p:sp>
      <p:pic>
        <p:nvPicPr>
          <p:cNvPr id="6148" name="Picture 5" descr="Lunar_libration_with_phase2"/>
          <p:cNvPicPr>
            <a:picLocks noChangeAspect="1" noChangeArrowheads="1" noCrop="1"/>
          </p:cNvPicPr>
          <p:nvPr/>
        </p:nvPicPr>
        <p:blipFill>
          <a:blip r:embed="rId2"/>
          <a:srcRect/>
          <a:stretch>
            <a:fillRect/>
          </a:stretch>
        </p:blipFill>
        <p:spPr bwMode="auto">
          <a:xfrm>
            <a:off x="4572000" y="1628775"/>
            <a:ext cx="4327525" cy="406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981075"/>
          </a:xfrm>
        </p:spPr>
        <p:txBody>
          <a:bodyPr/>
          <a:lstStyle/>
          <a:p>
            <a:pPr eaLnBrk="1" hangingPunct="1">
              <a:defRPr/>
            </a:pPr>
            <a:r>
              <a:rPr lang="ru-RU" smtClean="0">
                <a:solidFill>
                  <a:schemeClr val="bg1"/>
                </a:solidFill>
                <a:effectLst>
                  <a:outerShdw blurRad="38100" dist="38100" dir="2700000" algn="tl">
                    <a:srgbClr val="000000"/>
                  </a:outerShdw>
                </a:effectLst>
              </a:rPr>
              <a:t>Общее строение Луны</a:t>
            </a:r>
          </a:p>
        </p:txBody>
      </p:sp>
      <p:sp>
        <p:nvSpPr>
          <p:cNvPr id="7171" name="Rectangle 3"/>
          <p:cNvSpPr>
            <a:spLocks noGrp="1" noChangeArrowheads="1"/>
          </p:cNvSpPr>
          <p:nvPr>
            <p:ph type="body" idx="1"/>
          </p:nvPr>
        </p:nvSpPr>
        <p:spPr>
          <a:xfrm>
            <a:off x="4932363" y="1196083"/>
            <a:ext cx="4211637" cy="4825205"/>
          </a:xfrm>
          <a:solidFill>
            <a:schemeClr val="bg1">
              <a:alpha val="70000"/>
            </a:schemeClr>
          </a:solidFill>
        </p:spPr>
        <p:txBody>
          <a:bodyPr/>
          <a:lstStyle/>
          <a:p>
            <a:pPr marL="0" indent="0" algn="just" eaLnBrk="1" hangingPunct="1">
              <a:lnSpc>
                <a:spcPct val="80000"/>
              </a:lnSpc>
              <a:buNone/>
              <a:defRPr/>
            </a:pPr>
            <a:r>
              <a:rPr lang="ru-RU" sz="2100" dirty="0" smtClean="0"/>
              <a:t>Атмосфера практически отсутствует. Поверхность Луны покрыта так называемым реголитом — смесью тонкой пыли и скалистых обломков, образующихся в результате столкновений </a:t>
            </a:r>
            <a:r>
              <a:rPr lang="ru-RU" sz="2100" dirty="0" err="1" smtClean="0"/>
              <a:t>метеороидов</a:t>
            </a:r>
            <a:r>
              <a:rPr lang="ru-RU" sz="2100" dirty="0" smtClean="0"/>
              <a:t> с лунной поверхностью. Ударно-взрывные процессы, сопровождающие метеоритную бомбардировку, способствуют взрыхлению и перемешиванию грунта, одновременно спекая и уплотняя частицы грунта. Толщина слоя реголита составляет от долей метра до десятков метров</a:t>
            </a:r>
          </a:p>
          <a:p>
            <a:pPr eaLnBrk="1" hangingPunct="1">
              <a:lnSpc>
                <a:spcPct val="80000"/>
              </a:lnSpc>
              <a:defRPr/>
            </a:pPr>
            <a:endParaRPr lang="ru-RU" sz="2100" dirty="0" smtClean="0">
              <a:solidFill>
                <a:schemeClr val="bg1"/>
              </a:solidFill>
              <a:effectLst>
                <a:outerShdw blurRad="38100" dist="38100" dir="2700000" algn="tl">
                  <a:srgbClr val="000000"/>
                </a:outerShdw>
              </a:effectLst>
            </a:endParaRPr>
          </a:p>
          <a:p>
            <a:pPr eaLnBrk="1" hangingPunct="1">
              <a:lnSpc>
                <a:spcPct val="80000"/>
              </a:lnSpc>
              <a:buFontTx/>
              <a:buNone/>
              <a:defRPr/>
            </a:pPr>
            <a:endParaRPr lang="ru-RU" sz="2100" dirty="0" smtClean="0"/>
          </a:p>
        </p:txBody>
      </p:sp>
      <p:pic>
        <p:nvPicPr>
          <p:cNvPr id="7172" name="Picture 4"/>
          <p:cNvPicPr>
            <a:picLocks noChangeAspect="1" noChangeArrowheads="1"/>
          </p:cNvPicPr>
          <p:nvPr/>
        </p:nvPicPr>
        <p:blipFill>
          <a:blip r:embed="rId2"/>
          <a:srcRect/>
          <a:stretch>
            <a:fillRect/>
          </a:stretch>
        </p:blipFill>
        <p:spPr bwMode="auto">
          <a:xfrm>
            <a:off x="0" y="1125538"/>
            <a:ext cx="4932363" cy="4932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1052513"/>
          </a:xfrm>
        </p:spPr>
        <p:txBody>
          <a:bodyPr/>
          <a:lstStyle/>
          <a:p>
            <a:pPr eaLnBrk="1" hangingPunct="1">
              <a:defRPr/>
            </a:pPr>
            <a:r>
              <a:rPr lang="ru-RU" smtClean="0">
                <a:solidFill>
                  <a:schemeClr val="bg1"/>
                </a:solidFill>
                <a:effectLst>
                  <a:outerShdw blurRad="38100" dist="38100" dir="2700000" algn="tl">
                    <a:srgbClr val="000000"/>
                  </a:outerShdw>
                </a:effectLst>
              </a:rPr>
              <a:t>Условия на поверхности Луны</a:t>
            </a:r>
          </a:p>
        </p:txBody>
      </p:sp>
      <p:sp>
        <p:nvSpPr>
          <p:cNvPr id="8195" name="Rectangle 3"/>
          <p:cNvSpPr>
            <a:spLocks noGrp="1" noChangeArrowheads="1"/>
          </p:cNvSpPr>
          <p:nvPr>
            <p:ph type="body" idx="1"/>
          </p:nvPr>
        </p:nvSpPr>
        <p:spPr>
          <a:xfrm>
            <a:off x="0" y="5013325"/>
            <a:ext cx="9144000" cy="1844675"/>
          </a:xfrm>
          <a:solidFill>
            <a:schemeClr val="bg1">
              <a:alpha val="70000"/>
            </a:schemeClr>
          </a:solidFill>
        </p:spPr>
        <p:txBody>
          <a:bodyPr/>
          <a:lstStyle/>
          <a:p>
            <a:pPr marL="0" indent="0" algn="just" eaLnBrk="1" hangingPunct="1">
              <a:lnSpc>
                <a:spcPct val="90000"/>
              </a:lnSpc>
              <a:buNone/>
              <a:defRPr/>
            </a:pPr>
            <a:r>
              <a:rPr lang="ru-RU" sz="2400" dirty="0" smtClean="0"/>
              <a:t>Атмосфера Луны в 10 триллионов раз слабее земной. Днём её поверхность накаляется до +120 °C, но ночью или даже в тени она остывает до −160 °C. Ввиду практического отсутствия атмосферы небо на Луне всегда чёрное, даже днём.</a:t>
            </a:r>
          </a:p>
        </p:txBody>
      </p:sp>
      <p:pic>
        <p:nvPicPr>
          <p:cNvPr id="8196" name="Picture 4"/>
          <p:cNvPicPr>
            <a:picLocks noChangeAspect="1" noChangeArrowheads="1"/>
          </p:cNvPicPr>
          <p:nvPr/>
        </p:nvPicPr>
        <p:blipFill>
          <a:blip r:embed="rId2"/>
          <a:srcRect/>
          <a:stretch>
            <a:fillRect/>
          </a:stretch>
        </p:blipFill>
        <p:spPr bwMode="auto">
          <a:xfrm>
            <a:off x="323850" y="1052513"/>
            <a:ext cx="3767138" cy="3887787"/>
          </a:xfrm>
          <a:prstGeom prst="rect">
            <a:avLst/>
          </a:prstGeom>
          <a:noFill/>
          <a:ln w="9525">
            <a:noFill/>
            <a:miter lim="800000"/>
            <a:headEnd/>
            <a:tailEnd/>
          </a:ln>
        </p:spPr>
      </p:pic>
      <p:pic>
        <p:nvPicPr>
          <p:cNvPr id="8197" name="Picture 5"/>
          <p:cNvPicPr>
            <a:picLocks noChangeAspect="1" noChangeArrowheads="1"/>
          </p:cNvPicPr>
          <p:nvPr/>
        </p:nvPicPr>
        <p:blipFill>
          <a:blip r:embed="rId3"/>
          <a:srcRect/>
          <a:stretch>
            <a:fillRect/>
          </a:stretch>
        </p:blipFill>
        <p:spPr bwMode="auto">
          <a:xfrm>
            <a:off x="4284663" y="1382713"/>
            <a:ext cx="4608512" cy="3427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981075"/>
          </a:xfrm>
        </p:spPr>
        <p:txBody>
          <a:bodyPr/>
          <a:lstStyle/>
          <a:p>
            <a:pPr eaLnBrk="1" hangingPunct="1">
              <a:defRPr/>
            </a:pPr>
            <a:r>
              <a:rPr lang="ru-RU" smtClean="0">
                <a:solidFill>
                  <a:schemeClr val="bg1"/>
                </a:solidFill>
                <a:effectLst>
                  <a:outerShdw blurRad="38100" dist="38100" dir="2700000" algn="tl">
                    <a:srgbClr val="000000"/>
                  </a:outerShdw>
                </a:effectLst>
              </a:rPr>
              <a:t>Гравитационное поле</a:t>
            </a:r>
          </a:p>
        </p:txBody>
      </p:sp>
      <p:sp>
        <p:nvSpPr>
          <p:cNvPr id="9219" name="Rectangle 3"/>
          <p:cNvSpPr>
            <a:spLocks noGrp="1" noChangeArrowheads="1"/>
          </p:cNvSpPr>
          <p:nvPr>
            <p:ph type="body" idx="1"/>
          </p:nvPr>
        </p:nvSpPr>
        <p:spPr>
          <a:xfrm>
            <a:off x="0" y="908050"/>
            <a:ext cx="8964613" cy="1728788"/>
          </a:xfrm>
          <a:solidFill>
            <a:schemeClr val="bg1">
              <a:alpha val="70000"/>
            </a:schemeClr>
          </a:solidFill>
        </p:spPr>
        <p:txBody>
          <a:bodyPr/>
          <a:lstStyle/>
          <a:p>
            <a:pPr marL="0" indent="0" algn="ctr" eaLnBrk="1" hangingPunct="1">
              <a:lnSpc>
                <a:spcPct val="90000"/>
              </a:lnSpc>
              <a:buNone/>
            </a:pPr>
            <a:r>
              <a:rPr lang="ru-RU" sz="2800" dirty="0" smtClean="0"/>
              <a:t>Гравитационный потенциал Луны традиционно записывают как сумму трёх слагаемых: </a:t>
            </a:r>
            <a:br>
              <a:rPr lang="ru-RU" sz="2800" dirty="0" smtClean="0"/>
            </a:br>
            <a:r>
              <a:rPr lang="ru-RU" sz="2800" dirty="0" smtClean="0">
                <a:solidFill>
                  <a:srgbClr val="FF3300"/>
                </a:solidFill>
              </a:rPr>
              <a:t>W = V + Q + </a:t>
            </a:r>
            <a:r>
              <a:rPr lang="ru-RU" sz="2800" dirty="0" err="1" smtClean="0">
                <a:solidFill>
                  <a:srgbClr val="FF3300"/>
                </a:solidFill>
              </a:rPr>
              <a:t>δW</a:t>
            </a:r>
            <a:r>
              <a:rPr lang="ru-RU" sz="2800" dirty="0" smtClean="0">
                <a:solidFill>
                  <a:srgbClr val="FF3300"/>
                </a:solidFill>
              </a:rPr>
              <a:t/>
            </a:r>
            <a:br>
              <a:rPr lang="ru-RU" sz="2800" dirty="0" smtClean="0">
                <a:solidFill>
                  <a:srgbClr val="FF3300"/>
                </a:solidFill>
              </a:rPr>
            </a:br>
            <a:endParaRPr lang="ru-RU" sz="2800" dirty="0" smtClean="0">
              <a:solidFill>
                <a:srgbClr val="FF3300"/>
              </a:solidFill>
            </a:endParaRPr>
          </a:p>
        </p:txBody>
      </p:sp>
      <p:pic>
        <p:nvPicPr>
          <p:cNvPr id="9220" name="Picture 4"/>
          <p:cNvPicPr>
            <a:picLocks noChangeAspect="1" noChangeArrowheads="1"/>
          </p:cNvPicPr>
          <p:nvPr/>
        </p:nvPicPr>
        <p:blipFill>
          <a:blip r:embed="rId2"/>
          <a:srcRect/>
          <a:stretch>
            <a:fillRect/>
          </a:stretch>
        </p:blipFill>
        <p:spPr bwMode="auto">
          <a:xfrm>
            <a:off x="755576" y="2663428"/>
            <a:ext cx="7704137" cy="191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125538"/>
          </a:xfrm>
        </p:spPr>
        <p:txBody>
          <a:bodyPr/>
          <a:lstStyle/>
          <a:p>
            <a:pPr eaLnBrk="1" hangingPunct="1">
              <a:defRPr/>
            </a:pPr>
            <a:r>
              <a:rPr lang="ru-RU" smtClean="0">
                <a:solidFill>
                  <a:schemeClr val="bg1"/>
                </a:solidFill>
                <a:effectLst>
                  <a:outerShdw blurRad="38100" dist="38100" dir="2700000" algn="tl">
                    <a:srgbClr val="000000"/>
                  </a:outerShdw>
                </a:effectLst>
              </a:rPr>
              <a:t>Явление приливов и отливов</a:t>
            </a:r>
          </a:p>
        </p:txBody>
      </p:sp>
      <p:sp>
        <p:nvSpPr>
          <p:cNvPr id="10243" name="Rectangle 3"/>
          <p:cNvSpPr>
            <a:spLocks noGrp="1" noChangeArrowheads="1"/>
          </p:cNvSpPr>
          <p:nvPr>
            <p:ph type="body" idx="1"/>
          </p:nvPr>
        </p:nvSpPr>
        <p:spPr>
          <a:xfrm>
            <a:off x="0" y="5157788"/>
            <a:ext cx="9144000" cy="1700212"/>
          </a:xfrm>
          <a:solidFill>
            <a:schemeClr val="bg1">
              <a:alpha val="70000"/>
            </a:schemeClr>
          </a:solidFill>
        </p:spPr>
        <p:txBody>
          <a:bodyPr/>
          <a:lstStyle/>
          <a:p>
            <a:pPr marL="0" indent="0" algn="just" eaLnBrk="1" hangingPunct="1">
              <a:lnSpc>
                <a:spcPct val="80000"/>
              </a:lnSpc>
              <a:buNone/>
              <a:defRPr/>
            </a:pPr>
            <a:r>
              <a:rPr lang="ru-RU" sz="2200" dirty="0" err="1" smtClean="0"/>
              <a:t>Прили́в</a:t>
            </a:r>
            <a:r>
              <a:rPr lang="ru-RU" sz="2200" dirty="0" smtClean="0"/>
              <a:t> и </a:t>
            </a:r>
            <a:r>
              <a:rPr lang="ru-RU" sz="2200" dirty="0" err="1" smtClean="0"/>
              <a:t>отли́в</a:t>
            </a:r>
            <a:r>
              <a:rPr lang="ru-RU" sz="2200" dirty="0" smtClean="0"/>
              <a:t> — периодические вертикальные колебания уровня океана или моря, являющиеся результатом изменения положений Луны и Солнца относительно Земли вкупе с эффектами вращения Земли и особенностями данного рельефа и проявляющееся в периодическом горизонтальном смещении водных масс. </a:t>
            </a:r>
          </a:p>
        </p:txBody>
      </p:sp>
      <p:pic>
        <p:nvPicPr>
          <p:cNvPr id="10244" name="Picture 4"/>
          <p:cNvPicPr>
            <a:picLocks noChangeAspect="1" noChangeArrowheads="1"/>
          </p:cNvPicPr>
          <p:nvPr/>
        </p:nvPicPr>
        <p:blipFill>
          <a:blip r:embed="rId2"/>
          <a:srcRect/>
          <a:stretch>
            <a:fillRect/>
          </a:stretch>
        </p:blipFill>
        <p:spPr bwMode="auto">
          <a:xfrm>
            <a:off x="1835150" y="908050"/>
            <a:ext cx="571500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399</TotalTime>
  <Words>1103</Words>
  <Application>Microsoft Office PowerPoint</Application>
  <PresentationFormat>Экран (4:3)</PresentationFormat>
  <Paragraphs>61</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Оформление по умолчанию</vt:lpstr>
      <vt:lpstr>Луна и её влияние на Землю</vt:lpstr>
      <vt:lpstr>Что же представляет собой Луна?</vt:lpstr>
      <vt:lpstr>Почему её так назвали?</vt:lpstr>
      <vt:lpstr>Физические и орбитальные характеристики</vt:lpstr>
      <vt:lpstr>Луна как небесное тело. Либрации</vt:lpstr>
      <vt:lpstr>Общее строение Луны</vt:lpstr>
      <vt:lpstr>Условия на поверхности Луны</vt:lpstr>
      <vt:lpstr>Гравитационное поле</vt:lpstr>
      <vt:lpstr>Явление приливов и отливов</vt:lpstr>
      <vt:lpstr>Магнитное поле Луны</vt:lpstr>
      <vt:lpstr>Наблюдение фаз Луны с Земли</vt:lpstr>
      <vt:lpstr>Лунная геология</vt:lpstr>
      <vt:lpstr>Пещеры</vt:lpstr>
      <vt:lpstr>Сейсмология</vt:lpstr>
      <vt:lpstr>Вода на Луне</vt:lpstr>
      <vt:lpstr>Селенография</vt:lpstr>
      <vt:lpstr>Лунные моря</vt:lpstr>
      <vt:lpstr>Откуда на Луне кратеры?</vt:lpstr>
      <vt:lpstr>Презентация PowerPoint</vt:lpstr>
      <vt:lpstr>Внутренняя структура</vt:lpstr>
      <vt:lpstr>Презентация PowerPoint</vt:lpstr>
      <vt:lpstr>Презентация PowerPoint</vt:lpstr>
      <vt:lpstr>Домашнее задание:</vt:lpstr>
    </vt:vector>
  </TitlesOfParts>
  <Company>MoBIL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Блиндовский</cp:lastModifiedBy>
  <cp:revision>14</cp:revision>
  <dcterms:created xsi:type="dcterms:W3CDTF">2012-01-20T16:29:17Z</dcterms:created>
  <dcterms:modified xsi:type="dcterms:W3CDTF">2020-04-14T22:29:28Z</dcterms:modified>
</cp:coreProperties>
</file>