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</p:sldMasterIdLst>
  <p:notesMasterIdLst>
    <p:notesMasterId r:id="rId41"/>
  </p:notesMasterIdLst>
  <p:sldIdLst>
    <p:sldId id="256" r:id="rId2"/>
    <p:sldId id="297" r:id="rId3"/>
    <p:sldId id="298" r:id="rId4"/>
    <p:sldId id="299" r:id="rId5"/>
    <p:sldId id="305" r:id="rId6"/>
    <p:sldId id="306" r:id="rId7"/>
    <p:sldId id="308" r:id="rId8"/>
    <p:sldId id="310" r:id="rId9"/>
    <p:sldId id="311" r:id="rId10"/>
    <p:sldId id="309" r:id="rId11"/>
    <p:sldId id="307" r:id="rId12"/>
    <p:sldId id="312" r:id="rId13"/>
    <p:sldId id="317" r:id="rId14"/>
    <p:sldId id="314" r:id="rId15"/>
    <p:sldId id="315" r:id="rId16"/>
    <p:sldId id="318" r:id="rId17"/>
    <p:sldId id="319" r:id="rId18"/>
    <p:sldId id="320" r:id="rId19"/>
    <p:sldId id="321" r:id="rId20"/>
    <p:sldId id="322" r:id="rId21"/>
    <p:sldId id="323" r:id="rId22"/>
    <p:sldId id="324" r:id="rId23"/>
    <p:sldId id="325" r:id="rId24"/>
    <p:sldId id="326" r:id="rId25"/>
    <p:sldId id="327" r:id="rId26"/>
    <p:sldId id="328" r:id="rId27"/>
    <p:sldId id="329" r:id="rId28"/>
    <p:sldId id="330" r:id="rId29"/>
    <p:sldId id="331" r:id="rId30"/>
    <p:sldId id="332" r:id="rId31"/>
    <p:sldId id="333" r:id="rId32"/>
    <p:sldId id="334" r:id="rId33"/>
    <p:sldId id="335" r:id="rId34"/>
    <p:sldId id="336" r:id="rId35"/>
    <p:sldId id="337" r:id="rId36"/>
    <p:sldId id="338" r:id="rId37"/>
    <p:sldId id="341" r:id="rId38"/>
    <p:sldId id="340" r:id="rId39"/>
    <p:sldId id="316" r:id="rId4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83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ael" initials="M" lastIdx="2" clrIdx="0">
    <p:extLst>
      <p:ext uri="{19B8F6BF-5375-455C-9EA6-DF929625EA0E}">
        <p15:presenceInfo xmlns="" xmlns:p15="http://schemas.microsoft.com/office/powerpoint/2012/main" userId="Michae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86A6"/>
    <a:srgbClr val="FF0000"/>
    <a:srgbClr val="F8F8F8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64" d="100"/>
          <a:sy n="64" d="100"/>
        </p:scale>
        <p:origin x="-108" y="-312"/>
      </p:cViewPr>
      <p:guideLst>
        <p:guide orient="horz" pos="2183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7105DA-FECC-4C6E-B614-920F5DF30721}" type="datetimeFigureOut">
              <a:rPr lang="ru-RU" smtClean="0"/>
              <a:pPr/>
              <a:t>12.04.2020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A9797D-CD17-4CFE-A6E2-2F7C5A5ED8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9044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1AC03512-38B2-406C-8744-75A3444B8EB1}" type="datetimeFigureOut">
              <a:rPr lang="ru-RU" smtClean="0"/>
              <a:pPr/>
              <a:t>12.04.2020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599B9-AADB-46D0-9BCE-7FB2A55B5DC4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9850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03512-38B2-406C-8744-75A3444B8EB1}" type="datetimeFigureOut">
              <a:rPr lang="ru-RU" smtClean="0"/>
              <a:pPr/>
              <a:t>12.04.2020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599B9-AADB-46D0-9BCE-7FB2A55B5D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0438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03512-38B2-406C-8744-75A3444B8EB1}" type="datetimeFigureOut">
              <a:rPr lang="ru-RU" smtClean="0"/>
              <a:pPr/>
              <a:t>12.04.2020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599B9-AADB-46D0-9BCE-7FB2A55B5DC4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024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03512-38B2-406C-8744-75A3444B8EB1}" type="datetimeFigureOut">
              <a:rPr lang="ru-RU" smtClean="0"/>
              <a:pPr/>
              <a:t>12.04.2020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599B9-AADB-46D0-9BCE-7FB2A55B5D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7866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03512-38B2-406C-8744-75A3444B8EB1}" type="datetimeFigureOut">
              <a:rPr lang="ru-RU" smtClean="0"/>
              <a:pPr/>
              <a:t>12.04.2020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599B9-AADB-46D0-9BCE-7FB2A55B5DC4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1854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03512-38B2-406C-8744-75A3444B8EB1}" type="datetimeFigureOut">
              <a:rPr lang="ru-RU" smtClean="0"/>
              <a:pPr/>
              <a:t>12.04.2020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599B9-AADB-46D0-9BCE-7FB2A55B5D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0339649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03512-38B2-406C-8744-75A3444B8EB1}" type="datetimeFigureOut">
              <a:rPr lang="ru-RU" smtClean="0"/>
              <a:pPr/>
              <a:t>12.04.2020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599B9-AADB-46D0-9BCE-7FB2A55B5D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7888444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03512-38B2-406C-8744-75A3444B8EB1}" type="datetimeFigureOut">
              <a:rPr lang="ru-RU" smtClean="0"/>
              <a:pPr/>
              <a:t>12.04.2020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599B9-AADB-46D0-9BCE-7FB2A55B5D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898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03512-38B2-406C-8744-75A3444B8EB1}" type="datetimeFigureOut">
              <a:rPr lang="ru-RU" smtClean="0"/>
              <a:pPr/>
              <a:t>12.04.2020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599B9-AADB-46D0-9BCE-7FB2A55B5D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624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03512-38B2-406C-8744-75A3444B8EB1}" type="datetimeFigureOut">
              <a:rPr lang="ru-RU" smtClean="0"/>
              <a:pPr/>
              <a:t>12.04.2020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599B9-AADB-46D0-9BCE-7FB2A55B5D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3788233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03512-38B2-406C-8744-75A3444B8EB1}" type="datetimeFigureOut">
              <a:rPr lang="ru-RU" smtClean="0"/>
              <a:pPr/>
              <a:t>12.04.2020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599B9-AADB-46D0-9BCE-7FB2A55B5DC4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5864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1AC03512-38B2-406C-8744-75A3444B8EB1}" type="datetimeFigureOut">
              <a:rPr lang="ru-RU" smtClean="0"/>
              <a:pPr/>
              <a:t>12.04.2020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12F599B9-AADB-46D0-9BCE-7FB2A55B5DC4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1743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4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Строение</a:t>
            </a:r>
            <a:r>
              <a:rPr lang="ru-RU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, излучения </a:t>
            </a:r>
            <a:r>
              <a:rPr lang="ru-RU" sz="4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ru-RU" sz="4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и </a:t>
            </a:r>
            <a:r>
              <a:rPr lang="ru-RU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эволюция Солнца и </a:t>
            </a:r>
            <a:r>
              <a:rPr lang="ru-RU" sz="4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звёзд</a:t>
            </a:r>
            <a:endParaRPr lang="ru-RU" sz="2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98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51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191" y="152682"/>
            <a:ext cx="6480610" cy="267637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642801" y="279816"/>
            <a:ext cx="52344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Согласно современным данным, температура в центре Солнца достигает 15 млн К, давление 2,2·10</a:t>
            </a:r>
            <a:r>
              <a:rPr lang="ru-RU" sz="2000" baseline="30000" dirty="0"/>
              <a:t>16</a:t>
            </a:r>
            <a:r>
              <a:rPr lang="ru-RU" sz="2000" dirty="0"/>
              <a:t> Па, а плотность вещества значительно превышает плотность твёрдых тел в земных условиях: 1,5·10</a:t>
            </a:r>
            <a:r>
              <a:rPr lang="ru-RU" sz="2000" baseline="30000" dirty="0"/>
              <a:t>5</a:t>
            </a:r>
            <a:r>
              <a:rPr lang="ru-RU" sz="2000" dirty="0"/>
              <a:t> кг/м</a:t>
            </a:r>
            <a:r>
              <a:rPr lang="ru-RU" sz="2000" baseline="30000" dirty="0"/>
              <a:t>3</a:t>
            </a:r>
            <a:r>
              <a:rPr lang="ru-RU" sz="2000" dirty="0"/>
              <a:t>, т. е. в 13 раз больше плотности свинца.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191" y="2845342"/>
            <a:ext cx="4628470" cy="400751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095461" y="4670015"/>
            <a:ext cx="6781800" cy="1973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6695"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Мы уже знаем, что солнечное вещество в основном состоит из 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водорода.</a:t>
            </a:r>
          </a:p>
          <a:p>
            <a:pPr indent="226695" algn="just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Внутри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Солнца (на расстояниях до 0,3 радиуса от центра создаются условия, благоприятные для протекания термоядерных реакций превращения атомов легких химических элементов в атомы более 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тяжелые. 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95461" y="2845342"/>
            <a:ext cx="663087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Мощность излучения звезды (называемая также светимостью и обозначаемая буквой L) пропорциональна четвёртой степени её массы:</a:t>
            </a:r>
          </a:p>
          <a:p>
            <a:pPr algn="just"/>
            <a:endParaRPr lang="ru-RU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L≈M</a:t>
            </a:r>
            <a:r>
              <a:rPr lang="en-US" sz="2800" i="1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endParaRPr lang="ru-RU" sz="2800" i="1" baseline="30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66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4617" y="0"/>
            <a:ext cx="11651974" cy="45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6695" algn="just"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Термоядерная </a:t>
            </a:r>
            <a:r>
              <a:rPr lang="ru-RU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реакция включает такие этапы</a:t>
            </a:r>
            <a:r>
              <a:rPr lang="ru-RU" sz="24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ru-RU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617" y="497274"/>
            <a:ext cx="6664267" cy="33273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ямоугольник 3"/>
              <p:cNvSpPr/>
              <p:nvPr/>
            </p:nvSpPr>
            <p:spPr>
              <a:xfrm>
                <a:off x="6160603" y="684892"/>
                <a:ext cx="6096000" cy="2006768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indent="226695" algn="just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ru-RU" sz="32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PrePr>
                        <m:sub>
                          <m:r>
                            <a:rPr lang="ru-RU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ru-RU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p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𝐻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</m:e>
                      </m:sPre>
                      <m:sPre>
                        <m:sPrePr>
                          <m:ctrlPr>
                            <a:rPr lang="ru-RU" sz="32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PrePr>
                        <m:sub>
                          <m:r>
                            <a:rPr lang="ru-RU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ru-RU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p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𝐻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</m:t>
                          </m:r>
                        </m:e>
                      </m:sPre>
                      <m:sPre>
                        <m:sPrePr>
                          <m:ctrlPr>
                            <a:rPr lang="ru-RU" sz="32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PrePr>
                        <m:sub>
                          <m:r>
                            <a:rPr lang="ru-RU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ru-RU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𝐻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ru-RU" sz="3200" i="1"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𝜈</m:t>
                          </m:r>
                        </m:e>
                      </m:sPre>
                    </m:oMath>
                  </m:oMathPara>
                </a14:m>
                <a:endParaRPr lang="ru-RU" sz="3200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226695" algn="just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ru-RU" sz="32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PrePr>
                        <m:sub>
                          <m:r>
                            <a:rPr lang="ru-RU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ru-RU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𝐻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</m:e>
                      </m:sPre>
                      <m:sPre>
                        <m:sPrePr>
                          <m:ctrlPr>
                            <a:rPr lang="ru-RU" sz="32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PrePr>
                        <m:sub>
                          <m:r>
                            <a:rPr lang="ru-RU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ru-RU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p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𝐻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</m:t>
                          </m:r>
                        </m:e>
                      </m:sPre>
                      <m:sPre>
                        <m:sPrePr>
                          <m:ctrlPr>
                            <a:rPr lang="ru-RU" sz="32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PrePr>
                        <m:sub>
                          <m:r>
                            <a:rPr lang="ru-RU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ru-RU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𝐻𝑒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𝛾</m:t>
                          </m:r>
                        </m:e>
                      </m:sPre>
                    </m:oMath>
                  </m:oMathPara>
                </a14:m>
                <a:endParaRPr lang="ru-RU" sz="3200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226695" algn="just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ru-RU" sz="32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PrePr>
                        <m:sub>
                          <m:r>
                            <a:rPr lang="ru-RU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ru-RU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𝐻𝑒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</m:e>
                      </m:sPre>
                      <m:sPre>
                        <m:sPrePr>
                          <m:ctrlPr>
                            <a:rPr lang="ru-RU" sz="32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PrePr>
                        <m:sub>
                          <m:r>
                            <a:rPr lang="ru-RU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ru-RU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𝐻𝑒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</m:t>
                          </m:r>
                        </m:e>
                      </m:sPre>
                      <m:sPre>
                        <m:sPrePr>
                          <m:ctrlPr>
                            <a:rPr lang="ru-RU" sz="32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PrePr>
                        <m:sub>
                          <m:r>
                            <a:rPr lang="ru-RU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ru-RU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sup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𝐻𝑒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Pre>
                            <m:sPrePr>
                              <m:ctrlPr>
                                <a:rPr lang="ru-RU" sz="3200" i="1"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PrePr>
                            <m:sub>
                              <m:r>
                                <a:rPr lang="ru-RU" sz="32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ru-RU" sz="32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p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𝐻</m:t>
                              </m:r>
                            </m:e>
                          </m:sPre>
                        </m:e>
                      </m:sPre>
                    </m:oMath>
                  </m:oMathPara>
                </a14:m>
                <a:endParaRPr lang="ru-RU" sz="3200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Прямоуголь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0603" y="684892"/>
                <a:ext cx="6096000" cy="200676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Прямоугольник 4"/>
          <p:cNvSpPr/>
          <p:nvPr/>
        </p:nvSpPr>
        <p:spPr>
          <a:xfrm>
            <a:off x="231911" y="4012272"/>
            <a:ext cx="1185738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Из </a:t>
            </a:r>
            <a:r>
              <a:rPr lang="ru-RU" sz="2000" dirty="0"/>
              <a:t>ядер водорода образуется второй из легчайших элементов — гелий. Для образования одного ядра гелия требуется 4 ядра водорода. </a:t>
            </a:r>
            <a:endParaRPr lang="en-US" sz="2000" dirty="0" smtClean="0"/>
          </a:p>
          <a:p>
            <a:endParaRPr lang="en-US" sz="2000" dirty="0"/>
          </a:p>
          <a:p>
            <a:r>
              <a:rPr lang="ru-RU" sz="2000" dirty="0" smtClean="0"/>
              <a:t>На </a:t>
            </a:r>
            <a:r>
              <a:rPr lang="ru-RU" sz="2000" dirty="0"/>
              <a:t>промежуточных стадиях образуются ядра тяжелого водорода (дейтерия) и ядра изотопа </a:t>
            </a:r>
            <a:r>
              <a:rPr lang="ru-RU" sz="2000" baseline="30000" dirty="0"/>
              <a:t>3</a:t>
            </a:r>
            <a:r>
              <a:rPr lang="ru-RU" sz="2000" dirty="0" smtClean="0"/>
              <a:t>Не. </a:t>
            </a:r>
            <a:r>
              <a:rPr lang="ru-RU" sz="2000" dirty="0"/>
              <a:t>Эта реакция называется </a:t>
            </a:r>
            <a:r>
              <a:rPr lang="ru-RU" sz="2000" b="1" dirty="0" smtClean="0"/>
              <a:t>протон-протонной</a:t>
            </a:r>
            <a:r>
              <a:rPr lang="ru-RU" sz="2000" dirty="0" smtClean="0"/>
              <a:t>. </a:t>
            </a:r>
            <a:endParaRPr lang="en-US" sz="2000" dirty="0" smtClean="0"/>
          </a:p>
          <a:p>
            <a:endParaRPr lang="en-US" sz="2000" dirty="0"/>
          </a:p>
          <a:p>
            <a:r>
              <a:rPr lang="ru-RU" sz="2000" dirty="0" smtClean="0"/>
              <a:t>При </a:t>
            </a:r>
            <a:r>
              <a:rPr lang="ru-RU" sz="2000" dirty="0"/>
              <a:t>реакции небольшое количество массы реагирующих ядер водорода теряется, преобразуюсь в огромное количество энергии. Выделившаяся энергия поддерживает излучение Солнца. Через слои, окружающие центральную часть звезды, эта энергия передается </a:t>
            </a:r>
            <a:r>
              <a:rPr lang="ru-RU" sz="2000" dirty="0" smtClean="0"/>
              <a:t>наружу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0764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01139" y="149162"/>
            <a:ext cx="6096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/>
              <a:t>Рассмотрим</a:t>
            </a:r>
            <a:r>
              <a:rPr lang="ru-RU" sz="2400" dirty="0"/>
              <a:t>, каким образом эта энергия выходит наружу, к поверхности Солнца</a:t>
            </a:r>
            <a:r>
              <a:rPr lang="ru-RU" sz="2400" dirty="0" smtClean="0"/>
              <a:t>.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ru-RU" sz="2400" dirty="0"/>
              <a:t>В </a:t>
            </a:r>
            <a:r>
              <a:rPr lang="ru-RU" sz="2400" b="1" dirty="0">
                <a:solidFill>
                  <a:srgbClr val="C00000"/>
                </a:solidFill>
              </a:rPr>
              <a:t>зоне переноса лучистой энергии </a:t>
            </a:r>
            <a:r>
              <a:rPr lang="ru-RU" sz="2400" dirty="0" smtClean="0"/>
              <a:t>освобождённое </a:t>
            </a:r>
            <a:r>
              <a:rPr lang="ru-RU" sz="2400" dirty="0"/>
              <a:t>в ядре тепло распространяется от центра к поверхности Солнца путём излучения, т. е. через поглощение и излучение веществом порций света — квантов. Поскольку кванты излучаются атомами в любых направлениях, их путь к поверхности длится тысячи лет.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668647" cy="501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16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01139" y="149162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/>
              <a:t>В </a:t>
            </a:r>
            <a:r>
              <a:rPr lang="ru-RU" sz="2400" b="1" dirty="0">
                <a:solidFill>
                  <a:srgbClr val="C00000"/>
                </a:solidFill>
              </a:rPr>
              <a:t>зоне конвекции </a:t>
            </a:r>
            <a:r>
              <a:rPr lang="ru-RU" sz="2400" dirty="0"/>
              <a:t>энергия переносится к поверхности всплывающими потоками горячего газа. Достигнув поверхности, газ, излучая энергию, охлаждается, уплотняется и погружается к основанию зоны. В конвективной зоне газ непрозрачен. Поэтому можно увидеть только те слои, которые находятся над ней: </a:t>
            </a:r>
            <a:r>
              <a:rPr lang="ru-RU" sz="2400" b="1" dirty="0">
                <a:solidFill>
                  <a:srgbClr val="C00000"/>
                </a:solidFill>
              </a:rPr>
              <a:t>фотосферу</a:t>
            </a:r>
            <a:r>
              <a:rPr lang="ru-RU" sz="2400" dirty="0"/>
              <a:t>, </a:t>
            </a:r>
            <a:r>
              <a:rPr lang="ru-RU" sz="2400" b="1" dirty="0">
                <a:solidFill>
                  <a:srgbClr val="C00000"/>
                </a:solidFill>
              </a:rPr>
              <a:t>хромосферу</a:t>
            </a:r>
            <a:r>
              <a:rPr lang="ru-RU" sz="2400" dirty="0"/>
              <a:t> и </a:t>
            </a:r>
            <a:r>
              <a:rPr lang="ru-RU" sz="2400" b="1" dirty="0" smtClean="0">
                <a:solidFill>
                  <a:srgbClr val="C00000"/>
                </a:solidFill>
              </a:rPr>
              <a:t>корону</a:t>
            </a:r>
            <a:r>
              <a:rPr lang="en-US" sz="2400" b="1" dirty="0">
                <a:solidFill>
                  <a:srgbClr val="C00000"/>
                </a:solidFill>
              </a:rPr>
              <a:t>.</a:t>
            </a:r>
            <a:r>
              <a:rPr lang="ru-RU" sz="2400" dirty="0" smtClean="0"/>
              <a:t> </a:t>
            </a:r>
            <a:endParaRPr lang="en-US" sz="2400" dirty="0" smtClean="0"/>
          </a:p>
          <a:p>
            <a:endParaRPr lang="en-US" sz="2400" dirty="0"/>
          </a:p>
          <a:p>
            <a:r>
              <a:rPr lang="ru-RU" sz="2400" dirty="0" smtClean="0"/>
              <a:t>Эти </a:t>
            </a:r>
            <a:r>
              <a:rPr lang="ru-RU" sz="2400" dirty="0"/>
              <a:t>три слоя относятся к </a:t>
            </a:r>
            <a:r>
              <a:rPr lang="ru-RU" sz="2400" b="1" dirty="0">
                <a:solidFill>
                  <a:srgbClr val="C00000"/>
                </a:solidFill>
              </a:rPr>
              <a:t>солнечной атмосфере</a:t>
            </a:r>
            <a:r>
              <a:rPr lang="ru-RU" sz="2400" dirty="0"/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668647" cy="501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2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01139" y="149162"/>
            <a:ext cx="6096000" cy="63709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/>
              <a:t>Выделение энергии и её перенос определяют внутреннее строение Солнца:</a:t>
            </a:r>
          </a:p>
          <a:p>
            <a:r>
              <a:rPr lang="ru-RU" sz="2400" dirty="0"/>
              <a:t>— </a:t>
            </a:r>
            <a:r>
              <a:rPr lang="ru-RU" sz="2400" b="1" dirty="0">
                <a:solidFill>
                  <a:srgbClr val="C00000"/>
                </a:solidFill>
              </a:rPr>
              <a:t>ядро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400" dirty="0"/>
              <a:t>— центральная зона, где при высоком давлении и температуре происходят термоядерные реакции;</a:t>
            </a:r>
          </a:p>
          <a:p>
            <a:r>
              <a:rPr lang="ru-RU" sz="2400" dirty="0"/>
              <a:t>— </a:t>
            </a:r>
            <a:r>
              <a:rPr lang="ru-RU" sz="2400" b="1" dirty="0">
                <a:solidFill>
                  <a:srgbClr val="C00000"/>
                </a:solidFill>
              </a:rPr>
              <a:t>лучистая зона</a:t>
            </a:r>
            <a:r>
              <a:rPr lang="ru-RU" sz="2400" dirty="0"/>
              <a:t>, где энергия передаётся наружу от слоя к слою в результате последовательного поглощения и излучения квантов;</a:t>
            </a:r>
          </a:p>
          <a:p>
            <a:r>
              <a:rPr lang="ru-RU" sz="2400" dirty="0"/>
              <a:t>— </a:t>
            </a:r>
            <a:r>
              <a:rPr lang="ru-RU" sz="2400" b="1" dirty="0">
                <a:solidFill>
                  <a:srgbClr val="C00000"/>
                </a:solidFill>
              </a:rPr>
              <a:t>наружная конвективная зона</a:t>
            </a:r>
            <a:r>
              <a:rPr lang="ru-RU" sz="2400" dirty="0"/>
              <a:t>, где энергия от слоя к слою переносится самим веществом в результате перемешивания (конвекции</a:t>
            </a:r>
            <a:r>
              <a:rPr lang="ru-RU" sz="2400" dirty="0" smtClean="0"/>
              <a:t>).</a:t>
            </a:r>
            <a:endParaRPr lang="en-US" sz="2400" dirty="0" smtClean="0"/>
          </a:p>
          <a:p>
            <a:endParaRPr lang="ru-RU" sz="2400" dirty="0"/>
          </a:p>
          <a:p>
            <a:r>
              <a:rPr lang="ru-RU" sz="2400" dirty="0"/>
              <a:t>Каждая из этих зон занимает примерно 1/3 солнечного радиуса.</a:t>
            </a:r>
          </a:p>
          <a:p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668647" cy="501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1362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01139" y="149162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/>
              <a:t>Сразу за конвективной зоной начинается </a:t>
            </a:r>
            <a:r>
              <a:rPr lang="ru-RU" sz="2400" b="1" dirty="0">
                <a:solidFill>
                  <a:srgbClr val="C00000"/>
                </a:solidFill>
              </a:rPr>
              <a:t>атмосфера</a:t>
            </a:r>
            <a:r>
              <a:rPr lang="ru-RU" sz="2400" dirty="0"/>
              <a:t>, которая простирается далеко за пределы видимого диска Солнца. Её нижний слой — </a:t>
            </a:r>
            <a:r>
              <a:rPr lang="ru-RU" sz="2400" b="1" dirty="0">
                <a:solidFill>
                  <a:srgbClr val="C00000"/>
                </a:solidFill>
              </a:rPr>
              <a:t>фотосфера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400" dirty="0"/>
              <a:t>— воспринимается как поверхность Солнца. Верхние слои атмосферы непосредственно не видны и могут наблюдаться либо во время полных солнечных затмений, либо из космического пространства, либо при помощи специальных приборов с поверхности Земли.</a:t>
            </a:r>
          </a:p>
          <a:p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668647" cy="501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3344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224845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336323" y="744738"/>
            <a:ext cx="5855677" cy="501675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ru-RU" sz="3200" dirty="0" smtClean="0">
                <a:solidFill>
                  <a:schemeClr val="bg1"/>
                </a:solidFill>
              </a:rPr>
              <a:t>Ядро - зона ядерных реакций</a:t>
            </a:r>
          </a:p>
          <a:p>
            <a:pPr marL="514350" indent="-514350">
              <a:buAutoNum type="arabicPeriod"/>
            </a:pPr>
            <a:r>
              <a:rPr lang="ru-RU" sz="3200" dirty="0" smtClean="0">
                <a:solidFill>
                  <a:schemeClr val="bg1"/>
                </a:solidFill>
              </a:rPr>
              <a:t>Лучистая зона (зона переноса лучистой энергии</a:t>
            </a:r>
          </a:p>
          <a:p>
            <a:pPr marL="514350" indent="-514350">
              <a:buAutoNum type="arabicPeriod"/>
            </a:pPr>
            <a:r>
              <a:rPr lang="ru-RU" sz="3200" dirty="0" smtClean="0">
                <a:solidFill>
                  <a:schemeClr val="bg1"/>
                </a:solidFill>
              </a:rPr>
              <a:t>Зона конвекции</a:t>
            </a:r>
          </a:p>
          <a:p>
            <a:pPr marL="514350" indent="-514350">
              <a:buAutoNum type="arabicPeriod"/>
            </a:pPr>
            <a:r>
              <a:rPr lang="ru-RU" sz="3200" dirty="0" smtClean="0">
                <a:solidFill>
                  <a:schemeClr val="bg1"/>
                </a:solidFill>
              </a:rPr>
              <a:t>Фотосфера</a:t>
            </a:r>
          </a:p>
          <a:p>
            <a:pPr marL="514350" indent="-514350">
              <a:buAutoNum type="arabicPeriod"/>
            </a:pPr>
            <a:r>
              <a:rPr lang="ru-RU" sz="3200" dirty="0" smtClean="0">
                <a:solidFill>
                  <a:schemeClr val="bg1"/>
                </a:solidFill>
              </a:rPr>
              <a:t>Хромосфера</a:t>
            </a:r>
          </a:p>
          <a:p>
            <a:pPr marL="514350" indent="-514350">
              <a:buAutoNum type="arabicPeriod"/>
            </a:pPr>
            <a:r>
              <a:rPr lang="ru-RU" sz="3200" dirty="0" smtClean="0">
                <a:solidFill>
                  <a:schemeClr val="bg1"/>
                </a:solidFill>
              </a:rPr>
              <a:t>Солнечная корона</a:t>
            </a:r>
          </a:p>
          <a:p>
            <a:pPr marL="514350" indent="-514350">
              <a:buAutoNum type="arabicPeriod"/>
            </a:pPr>
            <a:r>
              <a:rPr lang="ru-RU" sz="3200" dirty="0" smtClean="0">
                <a:solidFill>
                  <a:schemeClr val="bg1"/>
                </a:solidFill>
              </a:rPr>
              <a:t>Пятна</a:t>
            </a:r>
          </a:p>
          <a:p>
            <a:pPr marL="514350" indent="-514350">
              <a:buAutoNum type="arabicPeriod"/>
            </a:pPr>
            <a:r>
              <a:rPr lang="ru-RU" sz="3200" dirty="0" smtClean="0">
                <a:solidFill>
                  <a:schemeClr val="bg1"/>
                </a:solidFill>
              </a:rPr>
              <a:t>Гранулы</a:t>
            </a:r>
          </a:p>
          <a:p>
            <a:pPr marL="514350" indent="-514350">
              <a:buAutoNum type="arabicPeriod"/>
            </a:pPr>
            <a:r>
              <a:rPr lang="ru-RU" sz="3200" dirty="0" smtClean="0">
                <a:solidFill>
                  <a:schemeClr val="bg1"/>
                </a:solidFill>
              </a:rPr>
              <a:t>Протуберанец</a:t>
            </a:r>
            <a:endParaRPr lang="ru-RU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5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130" y="0"/>
            <a:ext cx="9624645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655777" y="0"/>
            <a:ext cx="5457091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Диск </a:t>
            </a:r>
            <a:r>
              <a:rPr lang="ru-RU" sz="2800" dirty="0">
                <a:solidFill>
                  <a:schemeClr val="bg1"/>
                </a:solidFill>
              </a:rPr>
              <a:t>Солнца кажется резко очерченным. Это происходит потому, что практически всё видимое излучение Солнца исходит из очень тонкого слоя — </a:t>
            </a:r>
            <a:r>
              <a:rPr lang="ru-RU" sz="2800" b="1" dirty="0">
                <a:solidFill>
                  <a:srgbClr val="FFFF00"/>
                </a:solidFill>
              </a:rPr>
              <a:t>фотосферы</a:t>
            </a:r>
            <a:r>
              <a:rPr lang="ru-RU" sz="2800" dirty="0">
                <a:solidFill>
                  <a:schemeClr val="bg1"/>
                </a:solidFill>
              </a:rPr>
              <a:t>. Слабое излучение более высоких слоёв Солнца можно наблюдать во время полного солнечного затмения, когда диск Луны полностью закрывает фотосферу и становятся видны </a:t>
            </a:r>
            <a:r>
              <a:rPr lang="ru-RU" sz="2800" dirty="0">
                <a:solidFill>
                  <a:srgbClr val="FFFF00"/>
                </a:solidFill>
              </a:rPr>
              <a:t>хромосфера</a:t>
            </a:r>
            <a:r>
              <a:rPr lang="ru-RU" sz="2800" dirty="0">
                <a:solidFill>
                  <a:schemeClr val="bg1"/>
                </a:solidFill>
              </a:rPr>
              <a:t> и </a:t>
            </a:r>
            <a:r>
              <a:rPr lang="ru-RU" sz="2800" dirty="0">
                <a:solidFill>
                  <a:srgbClr val="FFFF00"/>
                </a:solidFill>
              </a:rPr>
              <a:t>корона</a:t>
            </a:r>
            <a:r>
              <a:rPr lang="ru-RU" sz="2800" dirty="0">
                <a:solidFill>
                  <a:schemeClr val="bg1"/>
                </a:solidFill>
              </a:rPr>
              <a:t>. </a:t>
            </a:r>
            <a:endParaRPr lang="ru-RU" sz="2800" dirty="0" smtClean="0">
              <a:solidFill>
                <a:schemeClr val="bg1"/>
              </a:solidFill>
            </a:endParaRPr>
          </a:p>
          <a:p>
            <a:endParaRPr lang="ru-RU" sz="2800" dirty="0">
              <a:solidFill>
                <a:schemeClr val="bg1"/>
              </a:solidFill>
            </a:endParaRPr>
          </a:p>
          <a:p>
            <a:r>
              <a:rPr lang="ru-RU" sz="2800" dirty="0" smtClean="0">
                <a:solidFill>
                  <a:srgbClr val="FFFF00"/>
                </a:solidFill>
              </a:rPr>
              <a:t>Фотосфера</a:t>
            </a:r>
            <a:r>
              <a:rPr lang="ru-RU" sz="2800" dirty="0">
                <a:solidFill>
                  <a:srgbClr val="FFFF00"/>
                </a:solidFill>
              </a:rPr>
              <a:t>, хромосфера и корона образуют </a:t>
            </a:r>
            <a:r>
              <a:rPr lang="ru-RU" sz="2800" b="1" dirty="0">
                <a:solidFill>
                  <a:srgbClr val="FFFF00"/>
                </a:solidFill>
              </a:rPr>
              <a:t>атмосферу Солнца</a:t>
            </a:r>
            <a:r>
              <a:rPr lang="ru-RU" sz="2800" dirty="0">
                <a:solidFill>
                  <a:srgbClr val="FFFF00"/>
                </a:solidFill>
              </a:rPr>
              <a:t>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552727" y="0"/>
            <a:ext cx="3629455" cy="5305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algn="ctr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2800" b="1" dirty="0">
                <a:ln w="6600">
                  <a:solidFill>
                    <a:srgbClr val="FFFF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Атмосфера </a:t>
            </a:r>
            <a:r>
              <a:rPr lang="ru-RU" sz="2800" b="1" dirty="0" smtClean="0">
                <a:ln w="6600">
                  <a:solidFill>
                    <a:srgbClr val="FFFF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Солнца</a:t>
            </a:r>
            <a:endParaRPr lang="ru-RU" sz="2000" b="1" dirty="0">
              <a:ln w="6600">
                <a:solidFill>
                  <a:srgbClr val="FFFF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20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477437" y="84110"/>
            <a:ext cx="618926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Толщина фотосферы не превышает 300 км. В телескоп видно, что вся поверхность Солнца покрыта </a:t>
            </a:r>
            <a:r>
              <a:rPr lang="ru-RU" sz="2400" dirty="0">
                <a:solidFill>
                  <a:srgbClr val="FFFF00"/>
                </a:solidFill>
              </a:rPr>
              <a:t>гранулами</a:t>
            </a:r>
            <a:r>
              <a:rPr lang="ru-RU" sz="2400" dirty="0">
                <a:solidFill>
                  <a:schemeClr val="bg1"/>
                </a:solidFill>
              </a:rPr>
              <a:t>, каждая диаметром около 700 км. Это огромные пузыри плазмы. Рисунок, который образуют гранулы, постоянно изменяется (буквально за 5—10 мин они успевают появиться и исчезнуть). Плазма в гранулах поднимается вверх и, остывая, в </a:t>
            </a:r>
            <a:r>
              <a:rPr lang="ru-RU" sz="2400" dirty="0" err="1">
                <a:solidFill>
                  <a:schemeClr val="bg1"/>
                </a:solidFill>
              </a:rPr>
              <a:t>межгранульных</a:t>
            </a:r>
            <a:r>
              <a:rPr lang="ru-RU" sz="2400" dirty="0">
                <a:solidFill>
                  <a:schemeClr val="bg1"/>
                </a:solidFill>
              </a:rPr>
              <a:t> пространствах опускается вниз. Поэтому разность температур гранул и тёмных промежутков достигает 600 К.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154" y="0"/>
            <a:ext cx="4365812" cy="39803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639" y="4069976"/>
            <a:ext cx="4802841" cy="27056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570705" y="4907742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solidFill>
                  <a:srgbClr val="FFFF00"/>
                </a:solidFill>
              </a:rPr>
              <a:t>Процесс постоянного возникновения и исчезновения гранул в фотосфере называется </a:t>
            </a:r>
            <a:r>
              <a:rPr lang="ru-RU" sz="2800" b="1" dirty="0">
                <a:solidFill>
                  <a:srgbClr val="FFFF00"/>
                </a:solidFill>
              </a:rPr>
              <a:t>грануляцией.</a:t>
            </a:r>
            <a:r>
              <a:rPr lang="ru-RU" sz="2800" dirty="0">
                <a:solidFill>
                  <a:srgbClr val="FFFF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0397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57730" y="0"/>
            <a:ext cx="492162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ea typeface="Calibri" panose="020F0502020204030204" pitchFamily="34" charset="0"/>
              </a:rPr>
              <a:t>Самые приметные объекты на Солнце — это </a:t>
            </a:r>
            <a:r>
              <a:rPr lang="ru-RU" sz="2800" b="1" dirty="0">
                <a:solidFill>
                  <a:srgbClr val="FFFF00"/>
                </a:solidFill>
                <a:ea typeface="Calibri" panose="020F0502020204030204" pitchFamily="34" charset="0"/>
              </a:rPr>
              <a:t>тёмные </a:t>
            </a:r>
            <a:r>
              <a:rPr lang="ru-RU" sz="2800" b="1" dirty="0" smtClean="0">
                <a:solidFill>
                  <a:srgbClr val="FFFF00"/>
                </a:solidFill>
                <a:ea typeface="Calibri" panose="020F0502020204030204" pitchFamily="34" charset="0"/>
              </a:rPr>
              <a:t>пятна</a:t>
            </a:r>
            <a:r>
              <a:rPr lang="ru-RU" sz="2800" dirty="0" smtClean="0">
                <a:solidFill>
                  <a:schemeClr val="bg1"/>
                </a:solidFill>
                <a:ea typeface="Calibri" panose="020F0502020204030204" pitchFamily="34" charset="0"/>
              </a:rPr>
              <a:t>. </a:t>
            </a:r>
            <a:r>
              <a:rPr lang="ru-RU" sz="2800" dirty="0">
                <a:solidFill>
                  <a:schemeClr val="bg1"/>
                </a:solidFill>
                <a:ea typeface="Calibri" panose="020F0502020204030204" pitchFamily="34" charset="0"/>
              </a:rPr>
              <a:t>Диаметры пятен иногда достигают 200 тыс. км. </a:t>
            </a:r>
            <a:r>
              <a:rPr lang="ru-RU" sz="2800" i="1" dirty="0">
                <a:solidFill>
                  <a:schemeClr val="bg1"/>
                </a:solidFill>
                <a:ea typeface="Calibri" panose="020F0502020204030204" pitchFamily="34" charset="0"/>
              </a:rPr>
              <a:t>Совсем маленькие пятна называют </a:t>
            </a:r>
            <a:r>
              <a:rPr lang="ru-RU" sz="2800" b="1" i="1" dirty="0">
                <a:solidFill>
                  <a:srgbClr val="FFFF00"/>
                </a:solidFill>
                <a:ea typeface="Calibri" panose="020F0502020204030204" pitchFamily="34" charset="0"/>
              </a:rPr>
              <a:t>порами</a:t>
            </a:r>
            <a:r>
              <a:rPr lang="ru-RU" sz="2800" i="1" dirty="0">
                <a:solidFill>
                  <a:schemeClr val="bg1"/>
                </a:solidFill>
                <a:ea typeface="Calibri" panose="020F0502020204030204" pitchFamily="34" charset="0"/>
              </a:rPr>
              <a:t>.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7293" y="2804552"/>
            <a:ext cx="4762500" cy="37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11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4919008"/>
            <a:ext cx="12192000" cy="1938992"/>
          </a:xfrm>
          <a:prstGeom prst="rect">
            <a:avLst/>
          </a:prstGeom>
          <a:solidFill>
            <a:schemeClr val="tx1">
              <a:alpha val="65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Солнце занимает исключительное положение в жизни человека. Оно обеспечивает нас светом, теплом, является источником всех видов энергии, используемых людьми. Солнце влияет на магнитное поле и верхние слои атмосферы Земли, вызывая магнитные бури, ионизацию и циркуляцию атмосферы. Солнечная «погода» влияет на климат, биосферу и земную жизнь в целом. Значение Солнца человек осознал еще в древности. </a:t>
            </a:r>
          </a:p>
        </p:txBody>
      </p:sp>
    </p:spTree>
    <p:extLst>
      <p:ext uri="{BB962C8B-B14F-4D97-AF65-F5344CB8AC3E}">
        <p14:creationId xmlns:p14="http://schemas.microsoft.com/office/powerpoint/2010/main" val="159298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" y="254785"/>
            <a:ext cx="11852031" cy="2062103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Картина солнечных пятен, хотя и несколько медленнее, также постоянно меняется: пятна появляются, растут и </a:t>
            </a:r>
            <a:r>
              <a:rPr lang="ru-RU" sz="3200" dirty="0" smtClean="0">
                <a:solidFill>
                  <a:schemeClr val="bg1"/>
                </a:solidFill>
              </a:rPr>
              <a:t>распадаются. </a:t>
            </a:r>
            <a:r>
              <a:rPr lang="ru-RU" sz="3200" dirty="0">
                <a:solidFill>
                  <a:schemeClr val="bg1"/>
                </a:solidFill>
              </a:rPr>
              <a:t>Время жизни групп пятен составляет два или три оборота Солнца вокруг своей оси.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755" y="2603987"/>
            <a:ext cx="11953876" cy="257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901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07" y="351692"/>
            <a:ext cx="10058400" cy="565785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257800" y="0"/>
            <a:ext cx="69342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536224" y="315676"/>
            <a:ext cx="6096000" cy="56938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Пятна </a:t>
            </a:r>
            <a:r>
              <a:rPr lang="ru-RU" sz="2800" dirty="0">
                <a:solidFill>
                  <a:schemeClr val="bg1"/>
                </a:solidFill>
              </a:rPr>
              <a:t>холоднее окружающей фотосферы на 2—2,5 тыс. градусов, поэтому на общем фоне солнечного диска они выглядят темнее. Солнечные пятна обычно появляются группами в пределах небольшой области, вытянутой параллельно экватору</a:t>
            </a:r>
            <a:r>
              <a:rPr lang="ru-RU" sz="2800" dirty="0" smtClean="0">
                <a:solidFill>
                  <a:schemeClr val="bg1"/>
                </a:solidFill>
              </a:rPr>
              <a:t>.</a:t>
            </a:r>
          </a:p>
          <a:p>
            <a:endParaRPr lang="ru-RU" sz="2800" dirty="0">
              <a:solidFill>
                <a:schemeClr val="bg1"/>
              </a:solidFill>
            </a:endParaRPr>
          </a:p>
          <a:p>
            <a:r>
              <a:rPr lang="ru-RU" sz="2800" dirty="0">
                <a:solidFill>
                  <a:schemeClr val="bg1"/>
                </a:solidFill>
              </a:rPr>
              <a:t>По размерам в группе выделяются два пятна: </a:t>
            </a:r>
            <a:r>
              <a:rPr lang="ru-RU" sz="2800" b="1" i="1" dirty="0">
                <a:solidFill>
                  <a:srgbClr val="FFFF00"/>
                </a:solidFill>
              </a:rPr>
              <a:t>головное (западное) пятно</a:t>
            </a:r>
            <a:r>
              <a:rPr lang="ru-RU" sz="2800" dirty="0">
                <a:solidFill>
                  <a:schemeClr val="bg1"/>
                </a:solidFill>
              </a:rPr>
              <a:t>, идущее впереди по вращению Солнца, и </a:t>
            </a:r>
            <a:r>
              <a:rPr lang="ru-RU" sz="2800" b="1" i="1" dirty="0">
                <a:solidFill>
                  <a:srgbClr val="FFFF00"/>
                </a:solidFill>
              </a:rPr>
              <a:t>хвостовое</a:t>
            </a:r>
            <a:r>
              <a:rPr lang="ru-RU" sz="28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5502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086601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086601" y="183877"/>
            <a:ext cx="501926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Систематические наблюдения солнечных пятен показывают, что Солнце вращается в направлении движения планет и плоскость солнечного экватора наклонена к плоскости эклиптики под углом </a:t>
            </a:r>
            <a:r>
              <a:rPr lang="ru-RU" sz="2800" dirty="0" smtClean="0">
                <a:solidFill>
                  <a:schemeClr val="bg1"/>
                </a:solidFill>
              </a:rPr>
              <a:t>7°15'. </a:t>
            </a:r>
            <a:r>
              <a:rPr lang="ru-RU" sz="2800" dirty="0">
                <a:solidFill>
                  <a:schemeClr val="bg1"/>
                </a:solidFill>
              </a:rPr>
              <a:t>Также обнаружено, что угловая скорость вращения Солнца убывает от экватора к полюсам. Период вращения Солнца изменяется от 25 суток на экваторе до </a:t>
            </a:r>
            <a:r>
              <a:rPr lang="ru-RU" sz="2800" dirty="0" smtClean="0">
                <a:solidFill>
                  <a:schemeClr val="bg1"/>
                </a:solidFill>
              </a:rPr>
              <a:t>34,3 </a:t>
            </a:r>
            <a:r>
              <a:rPr lang="ru-RU" sz="2800" dirty="0">
                <a:solidFill>
                  <a:schemeClr val="bg1"/>
                </a:solidFill>
              </a:rPr>
              <a:t>суток у полюсов.</a:t>
            </a:r>
          </a:p>
        </p:txBody>
      </p:sp>
    </p:spTree>
    <p:extLst>
      <p:ext uri="{BB962C8B-B14F-4D97-AF65-F5344CB8AC3E}">
        <p14:creationId xmlns:p14="http://schemas.microsoft.com/office/powerpoint/2010/main" val="252037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76" y="0"/>
            <a:ext cx="9023985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885582" y="236020"/>
            <a:ext cx="330641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Многолетние наблюдения образования пятен на Солнце показали, что имеются циклические колебания числа пятен. Иногда их не бывает совсем, а иногда одновременно возникают десятки крупных пятен. Средняя продолжительность такого цикла составляет примерно 11 лет.</a:t>
            </a:r>
          </a:p>
        </p:txBody>
      </p:sp>
    </p:spTree>
    <p:extLst>
      <p:ext uri="{BB962C8B-B14F-4D97-AF65-F5344CB8AC3E}">
        <p14:creationId xmlns:p14="http://schemas.microsoft.com/office/powerpoint/2010/main" val="80107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424530" y="239910"/>
            <a:ext cx="476747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Кроме пятен, в фотосфере наблюдаются </a:t>
            </a:r>
            <a:r>
              <a:rPr lang="ru-RU" sz="2800" dirty="0">
                <a:solidFill>
                  <a:srgbClr val="FFFF00"/>
                </a:solidFill>
              </a:rPr>
              <a:t>факелы</a:t>
            </a:r>
            <a:r>
              <a:rPr lang="ru-RU" sz="2800" dirty="0">
                <a:solidFill>
                  <a:schemeClr val="bg1"/>
                </a:solidFill>
              </a:rPr>
              <a:t> — яркие области, в зоне которых часто и развиваются тёмные пятна. Факелы имеют сложную волокнистую структуру, их температура на несколько сотен градусов превышает температуру фотосферы</a:t>
            </a:r>
            <a:r>
              <a:rPr lang="ru-RU" sz="2800" dirty="0" smtClean="0">
                <a:solidFill>
                  <a:schemeClr val="bg1"/>
                </a:solidFill>
              </a:rPr>
              <a:t>.</a:t>
            </a:r>
          </a:p>
          <a:p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261" y="-3603"/>
            <a:ext cx="74112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44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103" y="259659"/>
            <a:ext cx="8157187" cy="428252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166113" y="-217290"/>
            <a:ext cx="5025887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solidFill>
                <a:schemeClr val="bg1"/>
              </a:solidFill>
            </a:endParaRPr>
          </a:p>
          <a:p>
            <a:r>
              <a:rPr lang="ru-RU" sz="2800" dirty="0">
                <a:solidFill>
                  <a:schemeClr val="bg1"/>
                </a:solidFill>
              </a:rPr>
              <a:t>Образование пятен и факелов связано с магнитным полем Солнца. Индукция магнитного поля Солнца в среднем в два раза выше, чем на поверхности Земли, однако в местах появления солнечных пятен она увеличивается в тысячи раз, достигая 0,5 Тл. Это приводит первоначально к облегчению конвекции и появлению факела, а потом — к ослаблению и появлению тёмного пятна.</a:t>
            </a:r>
          </a:p>
        </p:txBody>
      </p:sp>
    </p:spTree>
    <p:extLst>
      <p:ext uri="{BB962C8B-B14F-4D97-AF65-F5344CB8AC3E}">
        <p14:creationId xmlns:p14="http://schemas.microsoft.com/office/powerpoint/2010/main" val="1411495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5302" y="0"/>
            <a:ext cx="8911919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716617" y="0"/>
            <a:ext cx="3475383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Над фотосферой находится </a:t>
            </a:r>
            <a:r>
              <a:rPr lang="ru-RU" sz="2400" b="1" dirty="0">
                <a:solidFill>
                  <a:srgbClr val="FFFF00"/>
                </a:solidFill>
              </a:rPr>
              <a:t>хромосфера</a:t>
            </a:r>
            <a:r>
              <a:rPr lang="ru-RU" sz="2400" dirty="0">
                <a:solidFill>
                  <a:schemeClr val="bg1"/>
                </a:solidFill>
              </a:rPr>
              <a:t> Солнца. Общая её протяжённость 10—15 тыс. км. Температура в хромосфере с высотой не падает, а растёт от 4500 К до нескольких десятков тысяч. Излучение хромосферы в сотни раз меньше фотосферного, поэтому для её наблюдения применяют специальные методы, позволяющие выделять слабое излучение. </a:t>
            </a:r>
          </a:p>
        </p:txBody>
      </p:sp>
    </p:spTree>
    <p:extLst>
      <p:ext uri="{BB962C8B-B14F-4D97-AF65-F5344CB8AC3E}">
        <p14:creationId xmlns:p14="http://schemas.microsoft.com/office/powerpoint/2010/main" val="7561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042118"/>
            <a:ext cx="121920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dirty="0">
                <a:solidFill>
                  <a:schemeClr val="bg1"/>
                </a:solidFill>
              </a:rPr>
              <a:t>Хромосфера весьма неоднородна и представляется наблюдателю в виде постоянно вьющихся продолговатых язычков </a:t>
            </a:r>
            <a:r>
              <a:rPr lang="ru-RU" sz="2600" dirty="0" smtClean="0">
                <a:solidFill>
                  <a:schemeClr val="bg1"/>
                </a:solidFill>
              </a:rPr>
              <a:t>- </a:t>
            </a:r>
            <a:r>
              <a:rPr lang="ru-RU" sz="2600" b="1" i="1" dirty="0" err="1">
                <a:solidFill>
                  <a:srgbClr val="FFFF00"/>
                </a:solidFill>
              </a:rPr>
              <a:t>спикул</a:t>
            </a:r>
            <a:r>
              <a:rPr lang="ru-RU" sz="2600" dirty="0">
                <a:solidFill>
                  <a:srgbClr val="FFFF00"/>
                </a:solidFill>
              </a:rPr>
              <a:t> </a:t>
            </a:r>
            <a:r>
              <a:rPr lang="ru-RU" sz="2600" dirty="0" smtClean="0">
                <a:solidFill>
                  <a:srgbClr val="FFFF00"/>
                </a:solidFill>
              </a:rPr>
              <a:t>-</a:t>
            </a:r>
            <a:r>
              <a:rPr lang="ru-RU" sz="2600" dirty="0" smtClean="0">
                <a:solidFill>
                  <a:schemeClr val="bg1"/>
                </a:solidFill>
              </a:rPr>
              <a:t> </a:t>
            </a:r>
            <a:r>
              <a:rPr lang="ru-RU" sz="2600" dirty="0">
                <a:solidFill>
                  <a:schemeClr val="bg1"/>
                </a:solidFill>
              </a:rPr>
              <a:t>длиной порядка 10 тыс. км. </a:t>
            </a:r>
            <a:r>
              <a:rPr lang="ru-RU" sz="2600" dirty="0" err="1">
                <a:solidFill>
                  <a:schemeClr val="bg1"/>
                </a:solidFill>
              </a:rPr>
              <a:t>Спикулы</a:t>
            </a:r>
            <a:r>
              <a:rPr lang="ru-RU" sz="2600" dirty="0">
                <a:solidFill>
                  <a:schemeClr val="bg1"/>
                </a:solidFill>
              </a:rPr>
              <a:t> выбрасываются из нижней хромосферы со скоростями до 30 км/с; время их жизни составляет несколько минут.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9332"/>
            <a:ext cx="12192000" cy="519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38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9391" y="177681"/>
            <a:ext cx="12092609" cy="193899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На краю солнечного диска хорошо видны </a:t>
            </a:r>
            <a:r>
              <a:rPr lang="ru-RU" sz="2400" b="1" dirty="0" smtClean="0">
                <a:solidFill>
                  <a:srgbClr val="FFFF00"/>
                </a:solidFill>
              </a:rPr>
              <a:t>протуберанцы</a:t>
            </a:r>
            <a:r>
              <a:rPr lang="ru-RU" sz="2400" dirty="0" smtClean="0">
                <a:solidFill>
                  <a:schemeClr val="bg1"/>
                </a:solidFill>
              </a:rPr>
              <a:t>— </a:t>
            </a:r>
            <a:r>
              <a:rPr lang="ru-RU" sz="2400" dirty="0">
                <a:solidFill>
                  <a:schemeClr val="bg1"/>
                </a:solidFill>
              </a:rPr>
              <a:t>плотные конденсации вещества, поднятые над поверхностью линиями магнитного поля в виде арок или выступов </a:t>
            </a:r>
            <a:r>
              <a:rPr lang="ru-RU" sz="2400" dirty="0" smtClean="0">
                <a:solidFill>
                  <a:schemeClr val="bg1"/>
                </a:solidFill>
              </a:rPr>
              <a:t>. </a:t>
            </a:r>
            <a:r>
              <a:rPr lang="ru-RU" sz="2400" dirty="0">
                <a:solidFill>
                  <a:schemeClr val="bg1"/>
                </a:solidFill>
              </a:rPr>
              <a:t>Протуберанцы бывают </a:t>
            </a:r>
            <a:r>
              <a:rPr lang="ru-RU" sz="2400" dirty="0">
                <a:solidFill>
                  <a:srgbClr val="FFFF00"/>
                </a:solidFill>
              </a:rPr>
              <a:t>спокойные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>
                <a:solidFill>
                  <a:srgbClr val="FFFF00"/>
                </a:solidFill>
              </a:rPr>
              <a:t>активные</a:t>
            </a:r>
            <a:r>
              <a:rPr lang="ru-RU" sz="2400" dirty="0">
                <a:solidFill>
                  <a:schemeClr val="bg1"/>
                </a:solidFill>
              </a:rPr>
              <a:t> и </a:t>
            </a:r>
            <a:r>
              <a:rPr lang="ru-RU" sz="2400" dirty="0">
                <a:solidFill>
                  <a:srgbClr val="FFFF00"/>
                </a:solidFill>
              </a:rPr>
              <a:t>эруптивные</a:t>
            </a:r>
            <a:r>
              <a:rPr lang="ru-RU" sz="2400" dirty="0">
                <a:solidFill>
                  <a:schemeClr val="bg1"/>
                </a:solidFill>
              </a:rPr>
              <a:t>, выделяются на фоне короны, так как имеют более высокую плотность. Скорость движения вещества активных протуберанцев достигает 200 км/с, а высота подъёма — до 40 радиусов Земли.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43876"/>
            <a:ext cx="8391525" cy="37078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1525" y="2857500"/>
            <a:ext cx="3800475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60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401339" y="19512"/>
            <a:ext cx="4790661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На Солнце наблюдаются взрывные выбросы энергии и вещества (со скоростью до 100 тыс. км/с), охватывающие значительные области поверхностного слоя — </a:t>
            </a:r>
            <a:r>
              <a:rPr lang="ru-RU" sz="2800" b="1" dirty="0" smtClean="0">
                <a:solidFill>
                  <a:srgbClr val="FFFF00"/>
                </a:solidFill>
              </a:rPr>
              <a:t>вспышки</a:t>
            </a:r>
            <a:r>
              <a:rPr lang="ru-RU" sz="2800" dirty="0" smtClean="0">
                <a:solidFill>
                  <a:schemeClr val="bg1"/>
                </a:solidFill>
              </a:rPr>
              <a:t>. </a:t>
            </a:r>
            <a:r>
              <a:rPr lang="ru-RU" sz="2800" dirty="0">
                <a:solidFill>
                  <a:schemeClr val="bg1"/>
                </a:solidFill>
              </a:rPr>
              <a:t>Эти яркие образования существуют от нескольких минут до 3 часов. Обычно солнечные вспышки проходят вблизи быстро развивающихся групп солнечных пятен.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7565"/>
            <a:ext cx="7166112" cy="573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58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" y="0"/>
            <a:ext cx="5436704" cy="6858000"/>
          </a:xfrm>
          <a:prstGeom prst="rect">
            <a:avLst/>
          </a:prstGeom>
          <a:solidFill>
            <a:schemeClr val="tx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543670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Солнце — центральное тело Солнечной системы, типичная звезда, представляющая собой раскаленный плазменный шар. </a:t>
            </a:r>
            <a:endParaRPr lang="ru-RU" sz="2800" dirty="0" smtClean="0">
              <a:solidFill>
                <a:schemeClr val="bg1"/>
              </a:solidFill>
            </a:endParaRPr>
          </a:p>
          <a:p>
            <a:r>
              <a:rPr lang="ru-RU" sz="2800" dirty="0" smtClean="0">
                <a:solidFill>
                  <a:schemeClr val="bg1"/>
                </a:solidFill>
              </a:rPr>
              <a:t>Солнце </a:t>
            </a:r>
            <a:r>
              <a:rPr lang="ru-RU" sz="2800" dirty="0">
                <a:solidFill>
                  <a:schemeClr val="bg1"/>
                </a:solidFill>
              </a:rPr>
              <a:t>— одна из 100 млрд звезд нашей Галактики. Детально изучая физическую природу Солнца, мы получаем важнейшие сведения о природе остальных звезд. </a:t>
            </a:r>
            <a:endParaRPr lang="ru-RU" sz="2800" dirty="0" smtClean="0">
              <a:solidFill>
                <a:schemeClr val="bg1"/>
              </a:solidFill>
            </a:endParaRPr>
          </a:p>
          <a:p>
            <a:endParaRPr lang="ru-RU" sz="2800" dirty="0">
              <a:solidFill>
                <a:schemeClr val="bg1"/>
              </a:solidFill>
            </a:endParaRPr>
          </a:p>
          <a:p>
            <a:r>
              <a:rPr lang="ru-RU" sz="2800" dirty="0" smtClean="0">
                <a:solidFill>
                  <a:schemeClr val="bg1"/>
                </a:solidFill>
              </a:rPr>
              <a:t>Свет </a:t>
            </a:r>
            <a:r>
              <a:rPr lang="ru-RU" sz="2800" dirty="0">
                <a:solidFill>
                  <a:schemeClr val="bg1"/>
                </a:solidFill>
              </a:rPr>
              <a:t>от него доходит до Земли за 8 1/3 мин.</a:t>
            </a:r>
          </a:p>
        </p:txBody>
      </p:sp>
    </p:spTree>
    <p:extLst>
      <p:ext uri="{BB962C8B-B14F-4D97-AF65-F5344CB8AC3E}">
        <p14:creationId xmlns:p14="http://schemas.microsoft.com/office/powerpoint/2010/main" val="416021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059858" y="155210"/>
            <a:ext cx="3132142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FFFF00"/>
                </a:solidFill>
              </a:rPr>
              <a:t>Солнечная корона </a:t>
            </a:r>
            <a:r>
              <a:rPr lang="ru-RU" sz="2800" dirty="0">
                <a:solidFill>
                  <a:schemeClr val="bg1"/>
                </a:solidFill>
              </a:rPr>
              <a:t>— самая разреженная и горячая оболочка Солнца, распространяющаяся от него на несколько солнечных радиусов и имеющая температуру плазмы от 1 до 2 млн градусов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017" y="0"/>
            <a:ext cx="9167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168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305261" y="107460"/>
            <a:ext cx="4671391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Яркость солнечной короны в миллион раз меньше, чем фотосферы. Поэтому наблюдать солнечную корону можно во время полных солнечных затмений или с помощью специальных телескопов-коронографов. Высокая температура и разреженность короны подтверждена спектральным анализом, а также по её радио- и рентгеновскому излучению.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70727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9270" y="0"/>
            <a:ext cx="11917017" cy="2677656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Масса, радиус, количество энергии, излучаемой Солнцем, остаются практически постоянными, но на всех уровнях солнечной атмосферы наблюдаются структурные образования, изменяющие свои физические параметры во времени. </a:t>
            </a:r>
            <a:r>
              <a:rPr lang="ru-RU" sz="2800" dirty="0">
                <a:solidFill>
                  <a:srgbClr val="FFFF00"/>
                </a:solidFill>
              </a:rPr>
              <a:t>Совокупность нестационарных процессов, периодически возникающих в солнечной атмосфере, называется </a:t>
            </a:r>
            <a:r>
              <a:rPr lang="ru-RU" sz="2800" b="1" dirty="0">
                <a:solidFill>
                  <a:srgbClr val="FFFF00"/>
                </a:solidFill>
              </a:rPr>
              <a:t>солнечной активностью</a:t>
            </a:r>
            <a:r>
              <a:rPr lang="ru-RU" sz="2800" dirty="0">
                <a:solidFill>
                  <a:srgbClr val="FFFF00"/>
                </a:solidFill>
              </a:rPr>
              <a:t>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43014"/>
            <a:ext cx="12192000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902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728790" y="328066"/>
            <a:ext cx="546320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Проявлением солнечной активности являются пятна, факелы в фотосфере, протуберанцы, вспышки и выбросы вещества в атмосфере и короне. Места, где они возникают, называются </a:t>
            </a:r>
            <a:r>
              <a:rPr lang="ru-RU" sz="2400" dirty="0">
                <a:solidFill>
                  <a:srgbClr val="FFFF00"/>
                </a:solidFill>
              </a:rPr>
              <a:t>активными </a:t>
            </a:r>
            <a:r>
              <a:rPr lang="ru-RU" sz="2400" dirty="0" smtClean="0">
                <a:solidFill>
                  <a:srgbClr val="FFFF00"/>
                </a:solidFill>
              </a:rPr>
              <a:t>областями</a:t>
            </a:r>
            <a:r>
              <a:rPr lang="ru-RU" sz="2400" dirty="0" smtClean="0">
                <a:solidFill>
                  <a:schemeClr val="bg1"/>
                </a:solidFill>
              </a:rPr>
              <a:t>. </a:t>
            </a:r>
            <a:r>
              <a:rPr lang="ru-RU" sz="2400" dirty="0">
                <a:solidFill>
                  <a:schemeClr val="bg1"/>
                </a:solidFill>
              </a:rPr>
              <a:t>Все активные образования взаимосвязаны между собой с помощью изменяющихся магнитных полей, которые всегда присутствуют в активных областях Солнца. Центры активности, зарождаясь на некоторой глубине под фотосферой, простираются в виде ярусов далеко в солнечную корону.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490" y="0"/>
            <a:ext cx="6145008" cy="44527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7809" y="4989444"/>
            <a:ext cx="51981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>
                <a:solidFill>
                  <a:schemeClr val="accent5">
                    <a:lumMod val="20000"/>
                    <a:lumOff val="80000"/>
                  </a:schemeClr>
                </a:solidFill>
              </a:rPr>
              <a:t>Солнце в рентгеновских лучах. Наиболее яркие места - области</a:t>
            </a:r>
            <a:r>
              <a:rPr lang="ru-RU" sz="2000" b="1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000">
                <a:solidFill>
                  <a:schemeClr val="accent5">
                    <a:lumMod val="20000"/>
                    <a:lumOff val="80000"/>
                  </a:schemeClr>
                </a:solidFill>
              </a:rPr>
              <a:t>проявления солнечной активности</a:t>
            </a:r>
            <a:endParaRPr lang="ru-RU" sz="20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10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144000" y="482553"/>
            <a:ext cx="286247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Не только появление пятен, но и солнечная активность в целом имеют 11-летнюю цикличность (колебание циклов фактически проходит в пределах от 7,5 до 16 лет).</a:t>
            </a:r>
          </a:p>
        </p:txBody>
      </p:sp>
    </p:spTree>
    <p:extLst>
      <p:ext uri="{BB962C8B-B14F-4D97-AF65-F5344CB8AC3E}">
        <p14:creationId xmlns:p14="http://schemas.microsoft.com/office/powerpoint/2010/main" val="122646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0" cy="42672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1" y="4180344"/>
            <a:ext cx="1230206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Когда </a:t>
            </a:r>
            <a:r>
              <a:rPr lang="ru-RU" sz="2400" dirty="0">
                <a:solidFill>
                  <a:schemeClr val="bg1"/>
                </a:solidFill>
              </a:rPr>
              <a:t>в центре звезды весь водород превращается в гелий, структура звезды начинает заметно меняться. Её светимость растёт, температура поверхности понижается, внешние слои расширяются, а внутренние сжимаются. Звезда становится </a:t>
            </a:r>
            <a:r>
              <a:rPr lang="ru-RU" sz="2400" b="1" i="1" dirty="0">
                <a:solidFill>
                  <a:schemeClr val="bg1"/>
                </a:solidFill>
              </a:rPr>
              <a:t>красным гигантом</a:t>
            </a:r>
            <a:r>
              <a:rPr lang="ru-RU" sz="2400" dirty="0">
                <a:solidFill>
                  <a:schemeClr val="bg1"/>
                </a:solidFill>
              </a:rPr>
              <a:t>, т. е. звездой огромного размера с высокой светимостью и очень малой плотностью. В центре образуется плотное и горячее гелиевое ядро. Когда температура в нём достигает 100 млн °С, начинается реакция превращения гелия в углерод, сопровождающаяся выделением большого количества энергии.</a:t>
            </a:r>
          </a:p>
        </p:txBody>
      </p:sp>
    </p:spTree>
    <p:extLst>
      <p:ext uri="{BB962C8B-B14F-4D97-AF65-F5344CB8AC3E}">
        <p14:creationId xmlns:p14="http://schemas.microsoft.com/office/powerpoint/2010/main" val="17609483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0" cy="42672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1" y="4180344"/>
            <a:ext cx="123020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На следующей стадии звёзды типа Солнца сбрасывают часть вещества, сжимаются до размеров планет, превращаясь в маленькие, очень плотные звёзды — </a:t>
            </a:r>
            <a:r>
              <a:rPr lang="ru-RU" sz="2400" b="1" i="1" dirty="0">
                <a:solidFill>
                  <a:schemeClr val="bg1"/>
                </a:solidFill>
              </a:rPr>
              <a:t>белые карлики</a:t>
            </a:r>
            <a:r>
              <a:rPr lang="ru-RU" sz="2400" dirty="0">
                <a:solidFill>
                  <a:schemeClr val="bg1"/>
                </a:solidFill>
              </a:rPr>
              <a:t>, и медленно остывают.</a:t>
            </a:r>
          </a:p>
        </p:txBody>
      </p:sp>
    </p:spTree>
    <p:extLst>
      <p:ext uri="{BB962C8B-B14F-4D97-AF65-F5344CB8AC3E}">
        <p14:creationId xmlns:p14="http://schemas.microsoft.com/office/powerpoint/2010/main" val="4268713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Рисунок 130. Строение Солнц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676" y="2668825"/>
            <a:ext cx="3230432" cy="3799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14793" y="751344"/>
            <a:ext cx="1127260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Вариант </a:t>
            </a:r>
            <a:r>
              <a:rPr lang="ru-RU" sz="2800" b="1" dirty="0" smtClean="0">
                <a:solidFill>
                  <a:schemeClr val="bg1"/>
                </a:solidFill>
              </a:rPr>
              <a:t>1</a:t>
            </a:r>
          </a:p>
          <a:p>
            <a:pPr algn="ctr"/>
            <a:r>
              <a:rPr lang="ru-RU" sz="2800" dirty="0">
                <a:solidFill>
                  <a:schemeClr val="bg1"/>
                </a:solidFill>
              </a:rPr>
              <a:t>Астапенко А., Самосадный А.</a:t>
            </a:r>
          </a:p>
          <a:p>
            <a:r>
              <a:rPr lang="ru-RU" sz="2800" dirty="0" smtClean="0">
                <a:solidFill>
                  <a:schemeClr val="bg1"/>
                </a:solidFill>
              </a:rPr>
              <a:t>1</a:t>
            </a:r>
            <a:r>
              <a:rPr lang="ru-RU" sz="2800" dirty="0">
                <a:solidFill>
                  <a:schemeClr val="bg1"/>
                </a:solidFill>
              </a:rPr>
              <a:t>. Что представляют собой звезды?</a:t>
            </a:r>
          </a:p>
          <a:p>
            <a:endParaRPr lang="ru-RU" sz="2800" dirty="0">
              <a:solidFill>
                <a:schemeClr val="bg1"/>
              </a:solidFill>
            </a:endParaRPr>
          </a:p>
          <a:p>
            <a:r>
              <a:rPr lang="ru-RU" sz="2800" dirty="0">
                <a:solidFill>
                  <a:schemeClr val="bg1"/>
                </a:solidFill>
              </a:rPr>
              <a:t>2. От чего зависит мощность (светимость) звезды?</a:t>
            </a:r>
          </a:p>
          <a:p>
            <a:endParaRPr lang="ru-RU" sz="2800" dirty="0">
              <a:solidFill>
                <a:schemeClr val="bg1"/>
              </a:solidFill>
            </a:endParaRPr>
          </a:p>
          <a:p>
            <a:r>
              <a:rPr lang="ru-RU" sz="2800" dirty="0">
                <a:solidFill>
                  <a:schemeClr val="bg1"/>
                </a:solidFill>
              </a:rPr>
              <a:t>3. На рисунке 130 схематично показано строение </a:t>
            </a:r>
            <a:endParaRPr lang="ru-RU" sz="2800" dirty="0" smtClean="0">
              <a:solidFill>
                <a:schemeClr val="bg1"/>
              </a:solidFill>
            </a:endParaRPr>
          </a:p>
          <a:p>
            <a:r>
              <a:rPr lang="ru-RU" sz="2800" dirty="0" smtClean="0">
                <a:solidFill>
                  <a:schemeClr val="bg1"/>
                </a:solidFill>
              </a:rPr>
              <a:t>Солнца</a:t>
            </a:r>
            <a:r>
              <a:rPr lang="ru-RU" sz="2800" dirty="0">
                <a:solidFill>
                  <a:schemeClr val="bg1"/>
                </a:solidFill>
              </a:rPr>
              <a:t>. </a:t>
            </a:r>
            <a:r>
              <a:rPr lang="ru-RU" sz="2800" dirty="0" smtClean="0">
                <a:solidFill>
                  <a:schemeClr val="bg1"/>
                </a:solidFill>
              </a:rPr>
              <a:t> Запишите</a:t>
            </a:r>
            <a:r>
              <a:rPr lang="ru-RU" sz="2800" dirty="0">
                <a:solidFill>
                  <a:schemeClr val="bg1"/>
                </a:solidFill>
              </a:rPr>
              <a:t>, чему соответствует каждая цифра.</a:t>
            </a:r>
          </a:p>
          <a:p>
            <a:endParaRPr lang="ru-RU" sz="2800" dirty="0" smtClean="0">
              <a:solidFill>
                <a:schemeClr val="bg1"/>
              </a:solidFill>
            </a:endParaRPr>
          </a:p>
          <a:p>
            <a:endParaRPr lang="ru-RU" sz="2800" dirty="0">
              <a:solidFill>
                <a:schemeClr val="bg1"/>
              </a:solidFill>
            </a:endParaRPr>
          </a:p>
          <a:p>
            <a:endParaRPr lang="ru-RU" sz="2800" dirty="0" smtClean="0">
              <a:solidFill>
                <a:schemeClr val="bg1"/>
              </a:solidFill>
            </a:endParaRPr>
          </a:p>
          <a:p>
            <a:endParaRPr lang="ru-RU" sz="2800" dirty="0">
              <a:solidFill>
                <a:schemeClr val="bg1"/>
              </a:solidFill>
            </a:endParaRPr>
          </a:p>
          <a:p>
            <a:r>
              <a:rPr lang="ru-RU" sz="2800" dirty="0">
                <a:solidFill>
                  <a:schemeClr val="bg1"/>
                </a:solidFill>
              </a:rPr>
              <a:t>Рисунок 130. Строение </a:t>
            </a:r>
            <a:r>
              <a:rPr lang="ru-RU" sz="2800" dirty="0" smtClean="0">
                <a:solidFill>
                  <a:schemeClr val="bg1"/>
                </a:solidFill>
              </a:rPr>
              <a:t>Солнца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468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14793" y="751344"/>
            <a:ext cx="1127260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Вариант 2</a:t>
            </a:r>
          </a:p>
          <a:p>
            <a:pPr algn="ctr"/>
            <a:r>
              <a:rPr lang="ru-RU" sz="2800">
                <a:solidFill>
                  <a:schemeClr val="bg1"/>
                </a:solidFill>
              </a:rPr>
              <a:t>Лященко С., Коновалова У.</a:t>
            </a:r>
          </a:p>
          <a:p>
            <a:r>
              <a:rPr lang="ru-RU" sz="2800" smtClean="0">
                <a:solidFill>
                  <a:schemeClr val="bg1"/>
                </a:solidFill>
              </a:rPr>
              <a:t>1</a:t>
            </a:r>
            <a:r>
              <a:rPr lang="ru-RU" sz="2800" dirty="0">
                <a:solidFill>
                  <a:schemeClr val="bg1"/>
                </a:solidFill>
              </a:rPr>
              <a:t>. Каков состав большинства звезд?</a:t>
            </a:r>
          </a:p>
          <a:p>
            <a:endParaRPr lang="ru-RU" sz="2800" dirty="0">
              <a:solidFill>
                <a:schemeClr val="bg1"/>
              </a:solidFill>
            </a:endParaRPr>
          </a:p>
          <a:p>
            <a:r>
              <a:rPr lang="ru-RU" sz="2800" dirty="0">
                <a:solidFill>
                  <a:schemeClr val="bg1"/>
                </a:solidFill>
              </a:rPr>
              <a:t>2. В результате каких процессов, происходящих в недрах Солнца, выделяется огромная энергия, поддерживающая его свечение?</a:t>
            </a:r>
          </a:p>
          <a:p>
            <a:endParaRPr lang="ru-RU" sz="2800" dirty="0">
              <a:solidFill>
                <a:schemeClr val="bg1"/>
              </a:solidFill>
            </a:endParaRPr>
          </a:p>
          <a:p>
            <a:r>
              <a:rPr lang="ru-RU" sz="2800" dirty="0">
                <a:solidFill>
                  <a:schemeClr val="bg1"/>
                </a:solidFill>
              </a:rPr>
              <a:t>3. Каковы основные стадии эволюции Солнца? Поясните их особенности.</a:t>
            </a:r>
          </a:p>
        </p:txBody>
      </p:sp>
    </p:spTree>
    <p:extLst>
      <p:ext uri="{BB962C8B-B14F-4D97-AF65-F5344CB8AC3E}">
        <p14:creationId xmlns:p14="http://schemas.microsoft.com/office/powerpoint/2010/main" val="40463344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43678" y="779573"/>
            <a:ext cx="7113041" cy="2862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5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Домашнее задание: </a:t>
            </a:r>
            <a:endParaRPr lang="ru-RU" sz="54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5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§66, вопросы к параграфу</a:t>
            </a:r>
            <a:endParaRPr lang="ru-RU" sz="5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37" y="99733"/>
            <a:ext cx="4669941" cy="607823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513730" y="4623429"/>
            <a:ext cx="5366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(ответы оформить </a:t>
            </a:r>
            <a:r>
              <a:rPr lang="ru-RU" dirty="0"/>
              <a:t>и прислать на мою страницу в ВК)</a:t>
            </a:r>
          </a:p>
        </p:txBody>
      </p:sp>
    </p:spTree>
    <p:extLst>
      <p:ext uri="{BB962C8B-B14F-4D97-AF65-F5344CB8AC3E}">
        <p14:creationId xmlns:p14="http://schemas.microsoft.com/office/powerpoint/2010/main" val="206569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78296"/>
            <a:ext cx="543670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Диаметр Солнца равен 1 млн 392 тыс. км (109 диаметров Земли). Объем Солнца, таким образом, более чем в миллион раз превосходит объем Земли, а его масса составляет </a:t>
            </a:r>
            <a:endParaRPr lang="ru-RU" sz="3200" dirty="0" smtClean="0">
              <a:solidFill>
                <a:schemeClr val="bg1"/>
              </a:solidFill>
            </a:endParaRPr>
          </a:p>
          <a:p>
            <a:r>
              <a:rPr lang="ru-RU" sz="3200" dirty="0" smtClean="0">
                <a:solidFill>
                  <a:schemeClr val="bg1"/>
                </a:solidFill>
              </a:rPr>
              <a:t>М</a:t>
            </a:r>
            <a:r>
              <a:rPr lang="ru-RU" sz="3200" baseline="-25000" dirty="0">
                <a:solidFill>
                  <a:schemeClr val="bg1"/>
                </a:solidFill>
                <a:sym typeface="Wingdings" panose="05000000000000000000" pitchFamily="2" charset="2"/>
              </a:rPr>
              <a:t></a:t>
            </a:r>
            <a:r>
              <a:rPr lang="ru-RU" sz="3200" dirty="0">
                <a:solidFill>
                  <a:schemeClr val="bg1"/>
                </a:solidFill>
              </a:rPr>
              <a:t> = 1,99 · 10</a:t>
            </a:r>
            <a:r>
              <a:rPr lang="ru-RU" sz="3200" baseline="30000" dirty="0">
                <a:solidFill>
                  <a:schemeClr val="bg1"/>
                </a:solidFill>
              </a:rPr>
              <a:t>30</a:t>
            </a:r>
            <a:r>
              <a:rPr lang="ru-RU" sz="3200" dirty="0">
                <a:solidFill>
                  <a:schemeClr val="bg1"/>
                </a:solidFill>
              </a:rPr>
              <a:t> кг, что примерно равно 330 000 земных масс.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32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76060" y="151572"/>
            <a:ext cx="977016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Почти все наши знания о Солнце основаны на изучении его спектра</a:t>
            </a:r>
            <a:r>
              <a:rPr lang="ru-RU" dirty="0"/>
              <a:t>. Химические элементы, которые присутствуют в атмосфере Солнца, поглощают из непрерывного спектра, излучаемого фотосферой, свет определенной частоты. В результате в непрерывном спектре появляются темные линии. Йозеф Фраунгофер впервые изучил и зарисовал 576 темных линий солнечного спектра. Ученый правильно указал, что источник темных спектральных линий — солнечная атмосфера. По положениям в спектре (т. е. длинам волн) и интенсивностям этих фраунгоферовых линий можно установить, какие химические элементы присутствуют в солнечной </a:t>
            </a:r>
            <a:r>
              <a:rPr lang="ru-RU" dirty="0" smtClean="0"/>
              <a:t>атмосфере.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73" y="151572"/>
            <a:ext cx="1905000" cy="28575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7781" y="3085308"/>
            <a:ext cx="21171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accent2"/>
                </a:solidFill>
              </a:rPr>
              <a:t>Йозеф Фраунгофер </a:t>
            </a:r>
          </a:p>
        </p:txBody>
      </p:sp>
      <p:pic>
        <p:nvPicPr>
          <p:cNvPr id="5" name="Рисунок 4"/>
          <p:cNvPicPr/>
          <p:nvPr/>
        </p:nvPicPr>
        <p:blipFill>
          <a:blip r:embed="rId3"/>
          <a:stretch>
            <a:fillRect/>
          </a:stretch>
        </p:blipFill>
        <p:spPr>
          <a:xfrm>
            <a:off x="3758232" y="2325962"/>
            <a:ext cx="6628159" cy="444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12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6096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Уже отождествлено свыше 30 тыс. линий для 72 химических элементов, присутствующих в атмосфере Солнца. Фраунгоферовы линии по интенсивности и ширине чрезвычайно разнообразны. Анализ спектральных линий показал, что преобладающим элементом на Солнце является водород — на его долю приходится свыше 70 % массы Солнца, около 28 % приходится на гелий и около 2 % на другие элементы.</a:t>
            </a:r>
          </a:p>
        </p:txBody>
      </p:sp>
    </p:spTree>
    <p:extLst>
      <p:ext uri="{BB962C8B-B14F-4D97-AF65-F5344CB8AC3E}">
        <p14:creationId xmlns:p14="http://schemas.microsoft.com/office/powerpoint/2010/main" val="484072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6096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Вещество Солнца сильно ионизовано: атомы, потерявшие электроны своих внешних оболочек и ставшие ионами, вместе со свободными электронами образуют плазму. Средняя плотность солнечного вещества примерно </a:t>
            </a:r>
            <a:r>
              <a:rPr lang="ru-RU" sz="2800" dirty="0" smtClean="0">
                <a:solidFill>
                  <a:schemeClr val="bg1"/>
                </a:solidFill>
              </a:rPr>
              <a:t/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1400 </a:t>
            </a:r>
            <a:r>
              <a:rPr lang="ru-RU" sz="2800" dirty="0">
                <a:solidFill>
                  <a:schemeClr val="bg1"/>
                </a:solidFill>
              </a:rPr>
              <a:t>кг/м</a:t>
            </a:r>
            <a:r>
              <a:rPr lang="ru-RU" sz="2800" baseline="30000" dirty="0">
                <a:solidFill>
                  <a:schemeClr val="bg1"/>
                </a:solidFill>
              </a:rPr>
              <a:t>3</a:t>
            </a:r>
            <a:r>
              <a:rPr lang="ru-RU" sz="2800" dirty="0">
                <a:solidFill>
                  <a:schemeClr val="bg1"/>
                </a:solidFill>
              </a:rPr>
              <a:t>. Она соизмерима с плотностью воды и в 1000 раз больше плотности воздуха у поверхности Земли.</a:t>
            </a:r>
          </a:p>
        </p:txBody>
      </p:sp>
    </p:spTree>
    <p:extLst>
      <p:ext uri="{BB962C8B-B14F-4D97-AF65-F5344CB8AC3E}">
        <p14:creationId xmlns:p14="http://schemas.microsoft.com/office/powerpoint/2010/main" val="299685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3558" y="0"/>
            <a:ext cx="7608442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6096000" cy="56938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Основываясь на данных о радиусе, массе, светимости Солнца, на физических </a:t>
            </a:r>
            <a:r>
              <a:rPr lang="ru-RU" sz="2800" dirty="0" smtClean="0">
                <a:solidFill>
                  <a:schemeClr val="bg1"/>
                </a:solidFill>
              </a:rPr>
              <a:t>законах, </a:t>
            </a:r>
            <a:r>
              <a:rPr lang="ru-RU" sz="2800" dirty="0">
                <a:solidFill>
                  <a:schemeClr val="bg1"/>
                </a:solidFill>
              </a:rPr>
              <a:t>можно получить данные о давлении, плотности, температуре и химическом составе на разных расстояниях от центра Солнца. При приближении к центру Солнца растут, достигая максимальных значений, температура, давление и плотность. Химический состав Солнца тоже различается: процентное содержание водорода меньше всего в центре.</a:t>
            </a:r>
          </a:p>
        </p:txBody>
      </p:sp>
    </p:spTree>
    <p:extLst>
      <p:ext uri="{BB962C8B-B14F-4D97-AF65-F5344CB8AC3E}">
        <p14:creationId xmlns:p14="http://schemas.microsoft.com/office/powerpoint/2010/main" val="112715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" y="0"/>
            <a:ext cx="6440557" cy="6858000"/>
          </a:xfrm>
          <a:prstGeom prst="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-1" y="218661"/>
            <a:ext cx="7255565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Высокое давление внутри Солнца обусловлено действием вышележащих слоев. Силы тяготения стремятся сжать Солнце. Им противодействует упругость горячего газа и давление излучения, идущие из недр. Эти силы стремятся расширить Солнце. Тяготение, с одной стороны, а упругость газов и давление излучения, с другой — уравновешивают друг друга. Равновесие имеет место во всех слоях от поверхности до центра Солнца. Такое состояние Солнца и звезд </a:t>
            </a:r>
            <a:r>
              <a:rPr lang="ru-RU" sz="2400" b="1" i="1" dirty="0">
                <a:solidFill>
                  <a:schemeClr val="bg1"/>
                </a:solidFill>
              </a:rPr>
              <a:t>называется гидростатическим равновесием</a:t>
            </a:r>
            <a:r>
              <a:rPr lang="ru-RU" sz="2400" dirty="0">
                <a:solidFill>
                  <a:schemeClr val="bg1"/>
                </a:solidFill>
              </a:rPr>
              <a:t>. </a:t>
            </a:r>
            <a:endParaRPr lang="ru-RU" sz="2400" dirty="0" smtClean="0">
              <a:solidFill>
                <a:schemeClr val="bg1"/>
              </a:solidFill>
            </a:endParaRPr>
          </a:p>
          <a:p>
            <a:endParaRPr lang="ru-RU" sz="2400" dirty="0" smtClean="0">
              <a:solidFill>
                <a:schemeClr val="bg1"/>
              </a:solidFill>
            </a:endParaRPr>
          </a:p>
          <a:p>
            <a:r>
              <a:rPr lang="ru-RU" sz="2400" dirty="0" smtClean="0">
                <a:solidFill>
                  <a:schemeClr val="bg1"/>
                </a:solidFill>
              </a:rPr>
              <a:t>Эта </a:t>
            </a:r>
            <a:r>
              <a:rPr lang="ru-RU" sz="2400" dirty="0">
                <a:solidFill>
                  <a:schemeClr val="bg1"/>
                </a:solidFill>
              </a:rPr>
              <a:t>простая идея была выдвинута в 1924 г. английским астрофизиком </a:t>
            </a:r>
            <a:r>
              <a:rPr lang="ru-RU" sz="2400" b="1" dirty="0">
                <a:solidFill>
                  <a:schemeClr val="bg1"/>
                </a:solidFill>
              </a:rPr>
              <a:t>Артуром Эддингтоном</a:t>
            </a:r>
            <a:r>
              <a:rPr lang="ru-RU" sz="2400" dirty="0">
                <a:solidFill>
                  <a:schemeClr val="bg1"/>
                </a:solidFill>
              </a:rPr>
              <a:t>. Она позволила составить уравнения, по которым рассчитывают модели внутреннего строения Солнца, а также других звезд.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2501" y="0"/>
            <a:ext cx="4849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6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нтеграл">
  <a:themeElements>
    <a:clrScheme name="Интеграл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Интеграл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3177</TotalTime>
  <Words>2122</Words>
  <Application>Microsoft Office PowerPoint</Application>
  <PresentationFormat>Произвольный</PresentationFormat>
  <Paragraphs>104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Интеграл</vt:lpstr>
      <vt:lpstr>Строение, излучения  и эволюция Солнца и звёзд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Наблюдения — основа астрономии</dc:title>
  <dc:creator>Michael</dc:creator>
  <cp:lastModifiedBy>Блиндовский</cp:lastModifiedBy>
  <cp:revision>310</cp:revision>
  <dcterms:created xsi:type="dcterms:W3CDTF">2017-09-11T16:28:56Z</dcterms:created>
  <dcterms:modified xsi:type="dcterms:W3CDTF">2020-04-12T18:23:51Z</dcterms:modified>
</cp:coreProperties>
</file>