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8"/>
  </p:notesMasterIdLst>
  <p:sldIdLst>
    <p:sldId id="256" r:id="rId2"/>
    <p:sldId id="297" r:id="rId3"/>
    <p:sldId id="342" r:id="rId4"/>
    <p:sldId id="343" r:id="rId5"/>
    <p:sldId id="344" r:id="rId6"/>
    <p:sldId id="345" r:id="rId7"/>
    <p:sldId id="340" r:id="rId8"/>
    <p:sldId id="346" r:id="rId9"/>
    <p:sldId id="347" r:id="rId10"/>
    <p:sldId id="348" r:id="rId11"/>
    <p:sldId id="349" r:id="rId12"/>
    <p:sldId id="350" r:id="rId13"/>
    <p:sldId id="353" r:id="rId14"/>
    <p:sldId id="352" r:id="rId15"/>
    <p:sldId id="351" r:id="rId16"/>
    <p:sldId id="357" r:id="rId17"/>
    <p:sldId id="356" r:id="rId18"/>
    <p:sldId id="355" r:id="rId19"/>
    <p:sldId id="354" r:id="rId20"/>
    <p:sldId id="359" r:id="rId21"/>
    <p:sldId id="358" r:id="rId22"/>
    <p:sldId id="362" r:id="rId23"/>
    <p:sldId id="361" r:id="rId24"/>
    <p:sldId id="363" r:id="rId25"/>
    <p:sldId id="360" r:id="rId26"/>
    <p:sldId id="364" r:id="rId27"/>
    <p:sldId id="365" r:id="rId28"/>
    <p:sldId id="366" r:id="rId29"/>
    <p:sldId id="369" r:id="rId30"/>
    <p:sldId id="367" r:id="rId31"/>
    <p:sldId id="368" r:id="rId32"/>
    <p:sldId id="371" r:id="rId33"/>
    <p:sldId id="370" r:id="rId34"/>
    <p:sldId id="372" r:id="rId35"/>
    <p:sldId id="373" r:id="rId36"/>
    <p:sldId id="316" r:id="rId3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2" pos="38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initials="M" lastIdx="2" clrIdx="0">
    <p:extLst>
      <p:ext uri="{19B8F6BF-5375-455C-9EA6-DF929625EA0E}">
        <p15:presenceInfo xmlns:p15="http://schemas.microsoft.com/office/powerpoint/2012/main" xmlns="" userId="Micha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86A6"/>
    <a:srgbClr val="FF0000"/>
    <a:srgbClr val="F8F8F8"/>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64" d="100"/>
          <a:sy n="64" d="100"/>
        </p:scale>
        <p:origin x="-108" y="-312"/>
      </p:cViewPr>
      <p:guideLst>
        <p:guide orient="horz" pos="2183"/>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7105DA-FECC-4C6E-B614-920F5DF30721}" type="datetimeFigureOut">
              <a:rPr lang="ru-RU" smtClean="0"/>
              <a:pPr/>
              <a:t>15.04.2020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A9797D-CD17-4CFE-A6E2-2F7C5A5ED8B5}" type="slidenum">
              <a:rPr lang="ru-RU" smtClean="0"/>
              <a:pPr/>
              <a:t>‹#›</a:t>
            </a:fld>
            <a:endParaRPr lang="ru-RU"/>
          </a:p>
        </p:txBody>
      </p:sp>
    </p:spTree>
    <p:extLst>
      <p:ext uri="{BB962C8B-B14F-4D97-AF65-F5344CB8AC3E}">
        <p14:creationId xmlns:p14="http://schemas.microsoft.com/office/powerpoint/2010/main" val="3489044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1AC03512-38B2-406C-8744-75A3444B8EB1}"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2F599B9-AADB-46D0-9BCE-7FB2A55B5DC4}" type="slidenum">
              <a:rPr lang="ru-RU" smtClean="0"/>
              <a:pPr/>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850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335043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2F599B9-AADB-46D0-9BCE-7FB2A55B5DC4}" type="slidenum">
              <a:rPr lang="ru-RU" smtClean="0"/>
              <a:pPr/>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2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2927866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2F599B9-AADB-46D0-9BCE-7FB2A55B5DC4}" type="slidenum">
              <a:rPr lang="ru-RU" smtClean="0"/>
              <a:pPr/>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85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3590339649"/>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3487888444"/>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1459898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38662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2F599B9-AADB-46D0-9BCE-7FB2A55B5DC4}" type="slidenum">
              <a:rPr lang="ru-RU" smtClean="0"/>
              <a:pPr/>
              <a:t>‹#›</a:t>
            </a:fld>
            <a:endParaRPr lang="ru-RU"/>
          </a:p>
        </p:txBody>
      </p:sp>
    </p:spTree>
    <p:extLst>
      <p:ext uri="{BB962C8B-B14F-4D97-AF65-F5344CB8AC3E}">
        <p14:creationId xmlns:p14="http://schemas.microsoft.com/office/powerpoint/2010/main" val="4073788233"/>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C03512-38B2-406C-8744-75A3444B8EB1}" type="datetimeFigureOut">
              <a:rPr lang="ru-RU" smtClean="0"/>
              <a:pPr/>
              <a:t>15.04.2020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2F599B9-AADB-46D0-9BCE-7FB2A55B5DC4}" type="slidenum">
              <a:rPr lang="ru-RU" smtClean="0"/>
              <a:pPr/>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586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AC03512-38B2-406C-8744-75A3444B8EB1}" type="datetimeFigureOut">
              <a:rPr lang="ru-RU" smtClean="0"/>
              <a:pPr/>
              <a:t>15.04.2020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2F599B9-AADB-46D0-9BCE-7FB2A55B5DC4}" type="slidenum">
              <a:rPr lang="ru-RU" smtClean="0"/>
              <a:pPr/>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74308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fsd.videouroki.net/products/conspekty/fizika9fgos/60-stroenie-i-ehvolyuciya-vselennoj.files/image001.jpg"/>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12192000" cy="6858001"/>
          </a:xfrm>
          <a:prstGeom prst="rect">
            <a:avLst/>
          </a:prstGeom>
          <a:noFill/>
          <a:ln>
            <a:noFill/>
          </a:ln>
        </p:spPr>
      </p:pic>
      <p:sp>
        <p:nvSpPr>
          <p:cNvPr id="2" name="Заголовок 1"/>
          <p:cNvSpPr>
            <a:spLocks noGrp="1"/>
          </p:cNvSpPr>
          <p:nvPr>
            <p:ph type="ctrTitle"/>
          </p:nvPr>
        </p:nvSpPr>
        <p:spPr>
          <a:xfrm>
            <a:off x="1229193" y="2697478"/>
            <a:ext cx="9533745" cy="1463040"/>
          </a:xfrm>
        </p:spPr>
        <p:txBody>
          <a:bodyPr>
            <a:noAutofit/>
          </a:bodyPr>
          <a:lstStyle/>
          <a:p>
            <a:pPr algn="ctr"/>
            <a:r>
              <a:rPr lang="ru-RU" sz="4800" b="1" cap="none" spc="0" dirty="0">
                <a:ln w="22225">
                  <a:solidFill>
                    <a:schemeClr val="accent2"/>
                  </a:solidFill>
                  <a:prstDash val="solid"/>
                </a:ln>
                <a:solidFill>
                  <a:schemeClr val="bg1"/>
                </a:solidFill>
              </a:rPr>
              <a:t>Строение и эволюция Вселенной</a:t>
            </a:r>
            <a:endParaRPr lang="ru-RU" sz="3600" b="1" cap="none" spc="0" dirty="0">
              <a:ln w="22225">
                <a:solidFill>
                  <a:schemeClr val="accent2"/>
                </a:solidFill>
                <a:prstDash val="solid"/>
              </a:ln>
              <a:solidFill>
                <a:schemeClr val="bg1"/>
              </a:solidFill>
            </a:endParaRPr>
          </a:p>
        </p:txBody>
      </p:sp>
    </p:spTree>
    <p:extLst>
      <p:ext uri="{BB962C8B-B14F-4D97-AF65-F5344CB8AC3E}">
        <p14:creationId xmlns:p14="http://schemas.microsoft.com/office/powerpoint/2010/main" val="1234518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4.jpg"/>
          <p:cNvPicPr>
            <a:picLocks noChangeAspect="1"/>
          </p:cNvPicPr>
          <p:nvPr/>
        </p:nvPicPr>
        <p:blipFill rotWithShape="1">
          <a:blip r:embed="rId2">
            <a:extLst>
              <a:ext uri="{28A0092B-C50C-407E-A947-70E740481C1C}">
                <a14:useLocalDpi xmlns:a14="http://schemas.microsoft.com/office/drawing/2010/main" val="0"/>
              </a:ext>
            </a:extLst>
          </a:blip>
          <a:srcRect t="1484" b="2965"/>
          <a:stretch/>
        </p:blipFill>
        <p:spPr bwMode="auto">
          <a:xfrm>
            <a:off x="44970" y="59960"/>
            <a:ext cx="12077700" cy="6753069"/>
          </a:xfrm>
          <a:prstGeom prst="rect">
            <a:avLst/>
          </a:prstGeom>
          <a:noFill/>
          <a:ln>
            <a:noFill/>
          </a:ln>
        </p:spPr>
      </p:pic>
    </p:spTree>
    <p:extLst>
      <p:ext uri="{BB962C8B-B14F-4D97-AF65-F5344CB8AC3E}">
        <p14:creationId xmlns:p14="http://schemas.microsoft.com/office/powerpoint/2010/main" val="966371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4832092"/>
          </a:xfrm>
          <a:prstGeom prst="rect">
            <a:avLst/>
          </a:prstGeom>
        </p:spPr>
        <p:txBody>
          <a:bodyPr wrap="square">
            <a:spAutoFit/>
          </a:bodyPr>
          <a:lstStyle/>
          <a:p>
            <a:pPr algn="just"/>
            <a:r>
              <a:rPr lang="ru-RU" sz="2800" dirty="0">
                <a:solidFill>
                  <a:schemeClr val="bg1"/>
                </a:solidFill>
              </a:rPr>
              <a:t>Также Хабблом было замечено, что галактики могут отличаться друг от друга по своему внешнему виду и структуре. В связи с этим им было предложено классифицировать галактики по их форме. В современной классификации принято различать четыре основных типа галактик: эллиптические (Е), спиральные (S), неправильные (</a:t>
            </a:r>
            <a:r>
              <a:rPr lang="ru-RU" sz="2800" dirty="0" err="1">
                <a:solidFill>
                  <a:schemeClr val="bg1"/>
                </a:solidFill>
              </a:rPr>
              <a:t>Ir</a:t>
            </a:r>
            <a:r>
              <a:rPr lang="ru-RU" sz="2800" dirty="0">
                <a:solidFill>
                  <a:schemeClr val="bg1"/>
                </a:solidFill>
              </a:rPr>
              <a:t>) и линзовидные (SO).</a:t>
            </a:r>
          </a:p>
          <a:p>
            <a:pPr algn="just"/>
            <a:r>
              <a:rPr lang="ru-RU" sz="2800" b="1" dirty="0">
                <a:solidFill>
                  <a:schemeClr val="bg1"/>
                </a:solidFill>
              </a:rPr>
              <a:t>Эллиптические галактики</a:t>
            </a:r>
            <a:r>
              <a:rPr lang="ru-RU" sz="2800" dirty="0">
                <a:solidFill>
                  <a:schemeClr val="bg1"/>
                </a:solidFill>
              </a:rPr>
              <a:t> в проекции на небесную сферу выглядят как круги или эллипсы. Они вращаются очень медленно, а количество звёзд в них плавно убывает от центра к краю. Основную часть таких галактик составляют жёлтые и красные звёзды. В них практически отсутствуют газ, пыль и молодые звёзды большой светимости.</a:t>
            </a:r>
          </a:p>
        </p:txBody>
      </p:sp>
    </p:spTree>
    <p:extLst>
      <p:ext uri="{BB962C8B-B14F-4D97-AF65-F5344CB8AC3E}">
        <p14:creationId xmlns:p14="http://schemas.microsoft.com/office/powerpoint/2010/main" val="265050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5.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376442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3108543"/>
          </a:xfrm>
          <a:prstGeom prst="rect">
            <a:avLst/>
          </a:prstGeom>
        </p:spPr>
        <p:txBody>
          <a:bodyPr wrap="square">
            <a:spAutoFit/>
          </a:bodyPr>
          <a:lstStyle/>
          <a:p>
            <a:pPr algn="just"/>
            <a:r>
              <a:rPr lang="ru-RU" sz="2800" dirty="0">
                <a:solidFill>
                  <a:schemeClr val="bg1"/>
                </a:solidFill>
              </a:rPr>
              <a:t>Около половины изученных галактик, относится к галактикам </a:t>
            </a:r>
            <a:r>
              <a:rPr lang="ru-RU" sz="2800" b="1" dirty="0">
                <a:solidFill>
                  <a:schemeClr val="bg1"/>
                </a:solidFill>
              </a:rPr>
              <a:t>спирального типа</a:t>
            </a:r>
            <a:r>
              <a:rPr lang="ru-RU" sz="2800" dirty="0">
                <a:solidFill>
                  <a:schemeClr val="bg1"/>
                </a:solidFill>
              </a:rPr>
              <a:t> — это сильно сплюснутые системы с центральным уплотнением и заметной спиральной структурой.</a:t>
            </a:r>
          </a:p>
          <a:p>
            <a:pPr algn="just"/>
            <a:r>
              <a:rPr lang="ru-RU" sz="2800" dirty="0">
                <a:solidFill>
                  <a:schemeClr val="bg1"/>
                </a:solidFill>
              </a:rPr>
              <a:t>Почти у половины известных спиральных галактиках имеется почти прямая звёздная перемычка — бар, от которой происходит закручивание спиральных рукавов. Такие галактики ещё называют </a:t>
            </a:r>
            <a:r>
              <a:rPr lang="ru-RU" sz="2800" b="1" dirty="0">
                <a:solidFill>
                  <a:schemeClr val="bg1"/>
                </a:solidFill>
              </a:rPr>
              <a:t>спиральными с перемычкой.</a:t>
            </a:r>
            <a:endParaRPr lang="ru-RU" sz="2800" dirty="0">
              <a:solidFill>
                <a:schemeClr val="bg1"/>
              </a:solidFill>
            </a:endParaRPr>
          </a:p>
        </p:txBody>
      </p:sp>
    </p:spTree>
    <p:extLst>
      <p:ext uri="{BB962C8B-B14F-4D97-AF65-F5344CB8AC3E}">
        <p14:creationId xmlns:p14="http://schemas.microsoft.com/office/powerpoint/2010/main" val="132104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 y="-1"/>
            <a:ext cx="12170381" cy="6840000"/>
          </a:xfrm>
          <a:prstGeom prst="rect">
            <a:avLst/>
          </a:prstGeom>
          <a:noFill/>
          <a:ln>
            <a:noFill/>
          </a:ln>
        </p:spPr>
      </p:pic>
    </p:spTree>
    <p:extLst>
      <p:ext uri="{BB962C8B-B14F-4D97-AF65-F5344CB8AC3E}">
        <p14:creationId xmlns:p14="http://schemas.microsoft.com/office/powerpoint/2010/main" val="2579474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272379"/>
            <a:ext cx="11272604" cy="6555641"/>
          </a:xfrm>
          <a:prstGeom prst="rect">
            <a:avLst/>
          </a:prstGeom>
        </p:spPr>
        <p:txBody>
          <a:bodyPr wrap="square">
            <a:spAutoFit/>
          </a:bodyPr>
          <a:lstStyle/>
          <a:p>
            <a:pPr algn="just"/>
            <a:r>
              <a:rPr lang="ru-RU" sz="2800" dirty="0">
                <a:solidFill>
                  <a:schemeClr val="bg1"/>
                </a:solidFill>
              </a:rPr>
              <a:t>В рукавах спиральных галактик располагаются самые яркие и молодые звёзды, яркие туманности и звёздные комплексы. Именно поэтому спиральный узор хорошо виден даже у сильно удалённых галактик. Как вы понимаете, наша Галактика, является спиральной. Ближайшая звёздная система, похожая по структуре и типу на нашу, — это туманность Андромеды, свет от которой идёт к нам примерно два миллиона лет.</a:t>
            </a:r>
          </a:p>
          <a:p>
            <a:pPr algn="just"/>
            <a:r>
              <a:rPr lang="ru-RU" sz="2800" dirty="0">
                <a:solidFill>
                  <a:schemeClr val="bg1"/>
                </a:solidFill>
              </a:rPr>
              <a:t>К </a:t>
            </a:r>
            <a:r>
              <a:rPr lang="ru-RU" sz="2800" b="1" dirty="0">
                <a:solidFill>
                  <a:schemeClr val="bg1"/>
                </a:solidFill>
              </a:rPr>
              <a:t>неправильным галактикам</a:t>
            </a:r>
            <a:r>
              <a:rPr lang="ru-RU" sz="2800" dirty="0">
                <a:solidFill>
                  <a:schemeClr val="bg1"/>
                </a:solidFill>
              </a:rPr>
              <a:t> относят </a:t>
            </a:r>
            <a:r>
              <a:rPr lang="ru-RU" sz="2800" dirty="0" err="1">
                <a:solidFill>
                  <a:schemeClr val="bg1"/>
                </a:solidFill>
              </a:rPr>
              <a:t>маломассивные</a:t>
            </a:r>
            <a:r>
              <a:rPr lang="ru-RU" sz="2800" dirty="0">
                <a:solidFill>
                  <a:schemeClr val="bg1"/>
                </a:solidFill>
              </a:rPr>
              <a:t> галактики неправильной структуры. У них не видно чётко выраженного ядра и вращательной симметрии. Видимая яркость таких галактик обусловлена молодыми звёздами большой светимости и областями ионизированного водорода. Самыми близкими к нам неправильными галактиками являются </a:t>
            </a:r>
            <a:r>
              <a:rPr lang="ru-RU" sz="2800" dirty="0" err="1">
                <a:solidFill>
                  <a:schemeClr val="bg1"/>
                </a:solidFill>
              </a:rPr>
              <a:t>Магела́новы</a:t>
            </a:r>
            <a:r>
              <a:rPr lang="ru-RU" sz="2800" dirty="0">
                <a:solidFill>
                  <a:schemeClr val="bg1"/>
                </a:solidFill>
              </a:rPr>
              <a:t> облака (Большое и Малое). Обратите внимание, что на небе выглядят они, как два туманных облака серебристо-голубого цвета.</a:t>
            </a:r>
          </a:p>
        </p:txBody>
      </p:sp>
    </p:spTree>
    <p:extLst>
      <p:ext uri="{BB962C8B-B14F-4D97-AF65-F5344CB8AC3E}">
        <p14:creationId xmlns:p14="http://schemas.microsoft.com/office/powerpoint/2010/main" val="3149794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7.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68381" cy="6840000"/>
          </a:xfrm>
          <a:prstGeom prst="rect">
            <a:avLst/>
          </a:prstGeom>
          <a:noFill/>
          <a:ln>
            <a:noFill/>
          </a:ln>
        </p:spPr>
      </p:pic>
    </p:spTree>
    <p:extLst>
      <p:ext uri="{BB962C8B-B14F-4D97-AF65-F5344CB8AC3E}">
        <p14:creationId xmlns:p14="http://schemas.microsoft.com/office/powerpoint/2010/main" val="156469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1384995"/>
          </a:xfrm>
          <a:prstGeom prst="rect">
            <a:avLst/>
          </a:prstGeom>
        </p:spPr>
        <p:txBody>
          <a:bodyPr wrap="square">
            <a:spAutoFit/>
          </a:bodyPr>
          <a:lstStyle/>
          <a:p>
            <a:pPr algn="just"/>
            <a:r>
              <a:rPr lang="ru-RU" sz="2800" dirty="0">
                <a:solidFill>
                  <a:schemeClr val="bg1"/>
                </a:solidFill>
              </a:rPr>
              <a:t>Последний тип галактик — </a:t>
            </a:r>
            <a:r>
              <a:rPr lang="ru-RU" sz="2800" b="1" dirty="0">
                <a:solidFill>
                  <a:schemeClr val="bg1"/>
                </a:solidFill>
              </a:rPr>
              <a:t>линзовидные</a:t>
            </a:r>
            <a:r>
              <a:rPr lang="ru-RU" sz="2800" dirty="0">
                <a:solidFill>
                  <a:schemeClr val="bg1"/>
                </a:solidFill>
              </a:rPr>
              <a:t> — внешне очень похожи на эллиптические, однако у них сплюснутый звёздный диск. Так же у таких галактик отсутствует плоская составляющая и спиральные ветви.</a:t>
            </a:r>
          </a:p>
        </p:txBody>
      </p:sp>
    </p:spTree>
    <p:extLst>
      <p:ext uri="{BB962C8B-B14F-4D97-AF65-F5344CB8AC3E}">
        <p14:creationId xmlns:p14="http://schemas.microsoft.com/office/powerpoint/2010/main" val="968062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 y="-1"/>
            <a:ext cx="12153724" cy="6840000"/>
          </a:xfrm>
          <a:prstGeom prst="rect">
            <a:avLst/>
          </a:prstGeom>
          <a:noFill/>
          <a:ln>
            <a:noFill/>
          </a:ln>
        </p:spPr>
      </p:pic>
    </p:spTree>
    <p:extLst>
      <p:ext uri="{BB962C8B-B14F-4D97-AF65-F5344CB8AC3E}">
        <p14:creationId xmlns:p14="http://schemas.microsoft.com/office/powerpoint/2010/main" val="4283757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5262979"/>
          </a:xfrm>
          <a:prstGeom prst="rect">
            <a:avLst/>
          </a:prstGeom>
        </p:spPr>
        <p:txBody>
          <a:bodyPr wrap="square">
            <a:spAutoFit/>
          </a:bodyPr>
          <a:lstStyle/>
          <a:p>
            <a:pPr algn="just"/>
            <a:r>
              <a:rPr lang="ru-RU" sz="2800" b="1" dirty="0">
                <a:solidFill>
                  <a:schemeClr val="bg1"/>
                </a:solidFill>
              </a:rPr>
              <a:t>Совокупность наблюдаемых галактик всех типов и их скоплений, а также межгалактической среды, образует Вселенную.</a:t>
            </a:r>
            <a:endParaRPr lang="ru-RU" sz="2800" dirty="0">
              <a:solidFill>
                <a:schemeClr val="bg1"/>
              </a:solidFill>
            </a:endParaRPr>
          </a:p>
          <a:p>
            <a:pPr algn="just"/>
            <a:r>
              <a:rPr lang="ru-RU" sz="2800" dirty="0">
                <a:solidFill>
                  <a:schemeClr val="bg1"/>
                </a:solidFill>
              </a:rPr>
              <a:t>Самым главным свойством Вселенной является её постоянное расширение. Впервые гипотезу о расширении Вселенной выдвинул Альберт Эйнштейн, однако строгих расчётов им предложено не было.</a:t>
            </a:r>
          </a:p>
          <a:p>
            <a:pPr algn="just"/>
            <a:r>
              <a:rPr lang="ru-RU" sz="2800" dirty="0">
                <a:solidFill>
                  <a:schemeClr val="bg1"/>
                </a:solidFill>
              </a:rPr>
              <a:t>В 1920 году русский учёный Александр Александрович Фридман занялся анализом десяти сложнейших уравнений теории относительности и пришёл к фундаментальному выводу: ни при каких условиях их решение не может быть единственным. Это означало, что невозможно точно ответить на вопрос о том, какой формой обладает Вселенная, каков её радиус кривизны и вообще, стационарна она или нет.</a:t>
            </a:r>
          </a:p>
        </p:txBody>
      </p:sp>
    </p:spTree>
    <p:extLst>
      <p:ext uri="{BB962C8B-B14F-4D97-AF65-F5344CB8AC3E}">
        <p14:creationId xmlns:p14="http://schemas.microsoft.com/office/powerpoint/2010/main" val="2365961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fsd.videouroki.net/products/conspekty/fizika9fgos/60-stroenie-i-ehvolyuciya-vselennoj.files/image001.jpg"/>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12192000" cy="6858001"/>
          </a:xfrm>
          <a:prstGeom prst="rect">
            <a:avLst/>
          </a:prstGeom>
          <a:noFill/>
          <a:ln>
            <a:noFill/>
          </a:ln>
        </p:spPr>
      </p:pic>
      <p:sp>
        <p:nvSpPr>
          <p:cNvPr id="4" name="Прямоугольник 3"/>
          <p:cNvSpPr/>
          <p:nvPr/>
        </p:nvSpPr>
        <p:spPr>
          <a:xfrm>
            <a:off x="0" y="4919008"/>
            <a:ext cx="12192000" cy="1938992"/>
          </a:xfrm>
          <a:prstGeom prst="rect">
            <a:avLst/>
          </a:prstGeom>
          <a:solidFill>
            <a:schemeClr val="tx1">
              <a:alpha val="65000"/>
            </a:schemeClr>
          </a:solidFill>
        </p:spPr>
        <p:txBody>
          <a:bodyPr wrap="square">
            <a:spAutoFit/>
          </a:bodyPr>
          <a:lstStyle/>
          <a:p>
            <a:pPr algn="just"/>
            <a:r>
              <a:rPr lang="ru-RU" sz="2400" dirty="0">
                <a:solidFill>
                  <a:schemeClr val="bg1"/>
                </a:solidFill>
              </a:rPr>
              <a:t>Пришло время поговорить о более масштабных образованиях — галактиках. На осеннем ночном небе в ясную безлунную ночь с запада на восток через зенит тянется хорошо заметная светящаяся полоса. Древние греки назвали её Галактикой, что в переводе означает — «млечный» или «молочный». Сейчас же эту полосу мы называем Млечным путём.</a:t>
            </a:r>
          </a:p>
        </p:txBody>
      </p:sp>
    </p:spTree>
    <p:extLst>
      <p:ext uri="{BB962C8B-B14F-4D97-AF65-F5344CB8AC3E}">
        <p14:creationId xmlns:p14="http://schemas.microsoft.com/office/powerpoint/2010/main" val="1592987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3539430"/>
          </a:xfrm>
          <a:prstGeom prst="rect">
            <a:avLst/>
          </a:prstGeom>
        </p:spPr>
        <p:txBody>
          <a:bodyPr wrap="square">
            <a:spAutoFit/>
          </a:bodyPr>
          <a:lstStyle/>
          <a:p>
            <a:pPr algn="just"/>
            <a:r>
              <a:rPr lang="ru-RU" sz="2800" dirty="0">
                <a:solidFill>
                  <a:schemeClr val="bg1"/>
                </a:solidFill>
              </a:rPr>
              <a:t>Но тем не менее Фридманом было получено три возможные модели нестационарной Вселенной: две из них описывали монотонно расширяющуюся Вселенную. А третья модель предполагала периодичность Вселенной, то есть радиус кривизны её пространства сначала возрастает от нуля до некоторого значения, а затем вновь уменьшается до нуля. Всё это говорило о том, что Вселенная не может находится в стационарном состоянии, она должна расширяться и сжиматься под действием гравитационных сил.</a:t>
            </a:r>
          </a:p>
        </p:txBody>
      </p:sp>
    </p:spTree>
    <p:extLst>
      <p:ext uri="{BB962C8B-B14F-4D97-AF65-F5344CB8AC3E}">
        <p14:creationId xmlns:p14="http://schemas.microsoft.com/office/powerpoint/2010/main" val="4059659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9.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80127" cy="6588000"/>
          </a:xfrm>
          <a:prstGeom prst="rect">
            <a:avLst/>
          </a:prstGeom>
          <a:noFill/>
          <a:ln>
            <a:noFill/>
          </a:ln>
        </p:spPr>
      </p:pic>
    </p:spTree>
    <p:extLst>
      <p:ext uri="{BB962C8B-B14F-4D97-AF65-F5344CB8AC3E}">
        <p14:creationId xmlns:p14="http://schemas.microsoft.com/office/powerpoint/2010/main" val="2713174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166727"/>
            <a:ext cx="11272604" cy="3539430"/>
          </a:xfrm>
          <a:prstGeom prst="rect">
            <a:avLst/>
          </a:prstGeom>
        </p:spPr>
        <p:txBody>
          <a:bodyPr wrap="square">
            <a:spAutoFit/>
          </a:bodyPr>
          <a:lstStyle/>
          <a:p>
            <a:pPr algn="just"/>
            <a:r>
              <a:rPr lang="ru-RU" sz="2800" dirty="0">
                <a:solidFill>
                  <a:schemeClr val="bg1"/>
                </a:solidFill>
              </a:rPr>
              <a:t>Подтвердить теорию Фридмана о </a:t>
            </a:r>
            <a:r>
              <a:rPr lang="ru-RU" sz="2800" dirty="0" err="1">
                <a:solidFill>
                  <a:schemeClr val="bg1"/>
                </a:solidFill>
              </a:rPr>
              <a:t>нестационарности</a:t>
            </a:r>
            <a:r>
              <a:rPr lang="ru-RU" sz="2800" dirty="0">
                <a:solidFill>
                  <a:schemeClr val="bg1"/>
                </a:solidFill>
              </a:rPr>
              <a:t> Вселенной удалось спустя 7 лет Эдвину Хабблу. Наблюдая за спектрами галактик с помощью мощного телескопа, он обнаружил, что их спектральные линии смещены в длинноволновую область, то есть в сторону красных линий.</a:t>
            </a:r>
          </a:p>
          <a:p>
            <a:pPr algn="just"/>
            <a:r>
              <a:rPr lang="ru-RU" sz="2800" dirty="0">
                <a:solidFill>
                  <a:schemeClr val="bg1"/>
                </a:solidFill>
              </a:rPr>
              <a:t>Поясним, что это значит. В 1842 году австрийский физик </a:t>
            </a:r>
            <a:r>
              <a:rPr lang="ru-RU" sz="2800" dirty="0" err="1">
                <a:solidFill>
                  <a:schemeClr val="bg1"/>
                </a:solidFill>
              </a:rPr>
              <a:t>Кристиан</a:t>
            </a:r>
            <a:r>
              <a:rPr lang="ru-RU" sz="2800" dirty="0">
                <a:solidFill>
                  <a:schemeClr val="bg1"/>
                </a:solidFill>
              </a:rPr>
              <a:t> Доплер исследуя звуковые волны обнаружил у них интересную особенность. </a:t>
            </a:r>
            <a:endParaRPr lang="ru-RU" sz="2800" dirty="0" smtClean="0">
              <a:solidFill>
                <a:schemeClr val="bg1"/>
              </a:solidFill>
            </a:endParaRPr>
          </a:p>
          <a:p>
            <a:pPr algn="just"/>
            <a:endParaRPr lang="ru-RU" sz="2800" dirty="0">
              <a:solidFill>
                <a:schemeClr val="bg1"/>
              </a:solidFill>
            </a:endParaRPr>
          </a:p>
        </p:txBody>
      </p:sp>
    </p:spTree>
    <p:extLst>
      <p:ext uri="{BB962C8B-B14F-4D97-AF65-F5344CB8AC3E}">
        <p14:creationId xmlns:p14="http://schemas.microsoft.com/office/powerpoint/2010/main" val="1399765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166727"/>
            <a:ext cx="11272604" cy="6555641"/>
          </a:xfrm>
          <a:prstGeom prst="rect">
            <a:avLst/>
          </a:prstGeom>
        </p:spPr>
        <p:txBody>
          <a:bodyPr wrap="square">
            <a:spAutoFit/>
          </a:bodyPr>
          <a:lstStyle/>
          <a:p>
            <a:pPr algn="just"/>
            <a:r>
              <a:rPr lang="ru-RU" sz="2800" dirty="0" smtClean="0">
                <a:solidFill>
                  <a:schemeClr val="bg1"/>
                </a:solidFill>
              </a:rPr>
              <a:t>Объясним </a:t>
            </a:r>
            <a:r>
              <a:rPr lang="ru-RU" sz="2800" dirty="0">
                <a:solidFill>
                  <a:schemeClr val="bg1"/>
                </a:solidFill>
              </a:rPr>
              <a:t>её на простом примере, с которым вы, наверняка, встречались в своей жизни. Итак, представьте, что вы находитесь на переходе и ждёте, пока проедут машины, чтобы перейти дорогу. Вдруг где-то вдалеке вы слышите звук сирены скорой помощи. Вам переходить нельзя, и вы ждёте пока скорая проедет. Так вот, по мере приближения машины скорой помощи частота звуковых волн, издаваемых сиреной, будет увеличиваться, и вы будите слышать более высокий тон. Это происходит из-за того, что за время испускания одного пика волны от сирены до следующего, скорая проедет некоторое расстояние в вашу сторону. Из-за этого источник каждого следующего пика волны будет ближе, а волны будут достигать ушей чаще. Когда машина проедет мимо вас вы услышите тот самый тон, который издаёт сирена на самом деле. В дальнейшем машина скорой начнёт от вас удаляться, а её тон будет становиться более низким из-за уменьшения частоты звуковых волн</a:t>
            </a:r>
            <a:r>
              <a:rPr lang="ru-RU" sz="2800" dirty="0" smtClean="0">
                <a:solidFill>
                  <a:schemeClr val="bg1"/>
                </a:solidFill>
              </a:rPr>
              <a:t>.</a:t>
            </a:r>
            <a:endParaRPr lang="ru-RU" sz="2800" dirty="0">
              <a:solidFill>
                <a:schemeClr val="bg1"/>
              </a:solidFill>
            </a:endParaRPr>
          </a:p>
        </p:txBody>
      </p:sp>
    </p:spTree>
    <p:extLst>
      <p:ext uri="{BB962C8B-B14F-4D97-AF65-F5344CB8AC3E}">
        <p14:creationId xmlns:p14="http://schemas.microsoft.com/office/powerpoint/2010/main" val="1411932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166727"/>
            <a:ext cx="11272604" cy="1384995"/>
          </a:xfrm>
          <a:prstGeom prst="rect">
            <a:avLst/>
          </a:prstGeom>
        </p:spPr>
        <p:txBody>
          <a:bodyPr wrap="square">
            <a:spAutoFit/>
          </a:bodyPr>
          <a:lstStyle/>
          <a:p>
            <a:pPr algn="just"/>
            <a:r>
              <a:rPr lang="ru-RU" sz="2800" dirty="0" smtClean="0">
                <a:solidFill>
                  <a:schemeClr val="bg1"/>
                </a:solidFill>
              </a:rPr>
              <a:t>Другими </a:t>
            </a:r>
            <a:r>
              <a:rPr lang="ru-RU" sz="2800" dirty="0">
                <a:solidFill>
                  <a:schemeClr val="bg1"/>
                </a:solidFill>
              </a:rPr>
              <a:t>словами, если источник волн догоняет испускаемые им волны, то длина волны уменьшается. Если удаляется — длина волны увеличивается.</a:t>
            </a:r>
          </a:p>
        </p:txBody>
      </p:sp>
      <p:pic>
        <p:nvPicPr>
          <p:cNvPr id="3" name="Рисунок 2" descr="https://fsd.videouroki.net/products/conspekty/fizika9fgos/60-stroenie-i-ehvolyuciya-vselennoj.files/image01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9448" y="1604187"/>
            <a:ext cx="10063294" cy="3222885"/>
          </a:xfrm>
          <a:prstGeom prst="rect">
            <a:avLst/>
          </a:prstGeom>
          <a:noFill/>
          <a:ln>
            <a:noFill/>
          </a:ln>
        </p:spPr>
      </p:pic>
    </p:spTree>
    <p:extLst>
      <p:ext uri="{BB962C8B-B14F-4D97-AF65-F5344CB8AC3E}">
        <p14:creationId xmlns:p14="http://schemas.microsoft.com/office/powerpoint/2010/main" val="3684319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136754"/>
            <a:ext cx="11272604" cy="4401205"/>
          </a:xfrm>
          <a:prstGeom prst="rect">
            <a:avLst/>
          </a:prstGeom>
        </p:spPr>
        <p:txBody>
          <a:bodyPr wrap="square">
            <a:spAutoFit/>
          </a:bodyPr>
          <a:lstStyle/>
          <a:p>
            <a:pPr algn="just"/>
            <a:r>
              <a:rPr lang="ru-RU" sz="2800" dirty="0">
                <a:solidFill>
                  <a:schemeClr val="bg1"/>
                </a:solidFill>
              </a:rPr>
              <a:t>Вот такое вот изменение частоты принимаемых волн при относительном движении источника и приёмника называется </a:t>
            </a:r>
            <a:r>
              <a:rPr lang="ru-RU" sz="2800" b="1" dirty="0">
                <a:solidFill>
                  <a:schemeClr val="bg1"/>
                </a:solidFill>
              </a:rPr>
              <a:t>эффектом Доплера.</a:t>
            </a:r>
            <a:r>
              <a:rPr lang="ru-RU" sz="2800" dirty="0">
                <a:solidFill>
                  <a:schemeClr val="bg1"/>
                </a:solidFill>
              </a:rPr>
              <a:t> Он наблюдается не только для звуковых волн, но и для электромагнитных.</a:t>
            </a:r>
          </a:p>
          <a:p>
            <a:pPr algn="just"/>
            <a:r>
              <a:rPr lang="ru-RU" sz="2800" dirty="0">
                <a:solidFill>
                  <a:schemeClr val="bg1"/>
                </a:solidFill>
              </a:rPr>
              <a:t>Итак, Хаббл обнаружил смещение спектральных линий галактик в сторону длинноволновой области. В соответствии с эффектом Доплера это означало, что расстояние между наблюдателем с Земли и галактиками увеличивается. Более того, Эдвину Хабблу даже удалось вывести закон, согласно которому скорости удаления галактик пропорциональны расстоянию до них.</a:t>
            </a:r>
          </a:p>
        </p:txBody>
      </p:sp>
      <p:pic>
        <p:nvPicPr>
          <p:cNvPr id="3" name="Рисунок 2" descr="https://fsd.videouroki.net/products/conspekty/fizika9fgos/60-stroenie-i-ehvolyuciya-vselennoj.files/image01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22503" y="4537940"/>
            <a:ext cx="1885950" cy="814388"/>
          </a:xfrm>
          <a:prstGeom prst="rect">
            <a:avLst/>
          </a:prstGeom>
          <a:noFill/>
          <a:ln>
            <a:noFill/>
          </a:ln>
        </p:spPr>
      </p:pic>
      <p:pic>
        <p:nvPicPr>
          <p:cNvPr id="4" name="Рисунок 3" descr="https://fsd.videouroki.net/products/conspekty/fizika9fgos/60-stroenie-i-ehvolyuciya-vselennoj.files/image01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3704" y="5739196"/>
            <a:ext cx="5529263" cy="714375"/>
          </a:xfrm>
          <a:prstGeom prst="rect">
            <a:avLst/>
          </a:prstGeom>
          <a:noFill/>
          <a:ln>
            <a:noFill/>
          </a:ln>
        </p:spPr>
      </p:pic>
    </p:spTree>
    <p:extLst>
      <p:ext uri="{BB962C8B-B14F-4D97-AF65-F5344CB8AC3E}">
        <p14:creationId xmlns:p14="http://schemas.microsoft.com/office/powerpoint/2010/main" val="3234003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4401205"/>
          </a:xfrm>
          <a:prstGeom prst="rect">
            <a:avLst/>
          </a:prstGeom>
        </p:spPr>
        <p:txBody>
          <a:bodyPr wrap="square">
            <a:spAutoFit/>
          </a:bodyPr>
          <a:lstStyle/>
          <a:p>
            <a:pPr algn="just"/>
            <a:r>
              <a:rPr lang="ru-RU" sz="2800" dirty="0">
                <a:solidFill>
                  <a:schemeClr val="bg1"/>
                </a:solidFill>
              </a:rPr>
              <a:t>В модели расширяющейся Вселенной, постоянная Хаббла не является константой, то есть она изменяется со временем. Но термин «постоянная» оправдан тем, что в каждый данный момент времени во всех точках Вселенной постоянная Хаббла одинакова.</a:t>
            </a:r>
          </a:p>
          <a:p>
            <a:pPr algn="just"/>
            <a:r>
              <a:rPr lang="ru-RU" sz="2800" dirty="0">
                <a:solidFill>
                  <a:schemeClr val="bg1"/>
                </a:solidFill>
              </a:rPr>
              <a:t>Но почему же Вселенная расширяется? Ответ на этот вопрос впервые предложили бельгийский священник Жорж </a:t>
            </a:r>
            <a:r>
              <a:rPr lang="ru-RU" sz="2800" dirty="0" err="1">
                <a:solidFill>
                  <a:schemeClr val="bg1"/>
                </a:solidFill>
              </a:rPr>
              <a:t>Леметр</a:t>
            </a:r>
            <a:r>
              <a:rPr lang="ru-RU" sz="2800" dirty="0">
                <a:solidFill>
                  <a:schemeClr val="bg1"/>
                </a:solidFill>
              </a:rPr>
              <a:t> и советско-американский физик Георгий Антонович Гамов. Итак, согласно их теории, Вселенная возникла около 14 миллиардов лет назад в результате Большого взрыва и с тех пор непрерывно расширяется, и охлаждается.</a:t>
            </a:r>
          </a:p>
        </p:txBody>
      </p:sp>
    </p:spTree>
    <p:extLst>
      <p:ext uri="{BB962C8B-B14F-4D97-AF65-F5344CB8AC3E}">
        <p14:creationId xmlns:p14="http://schemas.microsoft.com/office/powerpoint/2010/main" val="199135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13.jpg"/>
          <p:cNvPicPr>
            <a:picLocks noChangeAspect="1"/>
          </p:cNvPicPr>
          <p:nvPr/>
        </p:nvPicPr>
        <p:blipFill rotWithShape="1">
          <a:blip r:embed="rId2">
            <a:extLst>
              <a:ext uri="{28A0092B-C50C-407E-A947-70E740481C1C}">
                <a14:useLocalDpi xmlns:a14="http://schemas.microsoft.com/office/drawing/2010/main" val="0"/>
              </a:ext>
            </a:extLst>
          </a:blip>
          <a:srcRect b="4563"/>
          <a:stretch/>
        </p:blipFill>
        <p:spPr bwMode="auto">
          <a:xfrm>
            <a:off x="74950" y="74950"/>
            <a:ext cx="12022111" cy="6640643"/>
          </a:xfrm>
          <a:prstGeom prst="rect">
            <a:avLst/>
          </a:prstGeom>
          <a:noFill/>
          <a:ln>
            <a:noFill/>
          </a:ln>
        </p:spPr>
      </p:pic>
    </p:spTree>
    <p:extLst>
      <p:ext uri="{BB962C8B-B14F-4D97-AF65-F5344CB8AC3E}">
        <p14:creationId xmlns:p14="http://schemas.microsoft.com/office/powerpoint/2010/main" val="3010419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134912" y="-13154"/>
            <a:ext cx="11782268" cy="6986528"/>
          </a:xfrm>
          <a:prstGeom prst="rect">
            <a:avLst/>
          </a:prstGeom>
        </p:spPr>
        <p:txBody>
          <a:bodyPr wrap="square">
            <a:spAutoFit/>
          </a:bodyPr>
          <a:lstStyle/>
          <a:p>
            <a:pPr algn="just"/>
            <a:r>
              <a:rPr lang="ru-RU" sz="2800" dirty="0">
                <a:solidFill>
                  <a:schemeClr val="bg1"/>
                </a:solidFill>
              </a:rPr>
              <a:t>До взрыва не было ничего: ни материи, ни пространства, ни времени. Четыре фундаментальных взаимодействия объединены в одно. А сама Вселенная представляла собой некую субстанцию с бесконечно малым объёмом и бесконечно большой плотностью. Такое состояние материи принято называть </a:t>
            </a:r>
            <a:r>
              <a:rPr lang="ru-RU" sz="2800" b="1" dirty="0">
                <a:solidFill>
                  <a:schemeClr val="bg1"/>
                </a:solidFill>
              </a:rPr>
              <a:t>сингулярностью.</a:t>
            </a:r>
            <a:endParaRPr lang="ru-RU" sz="2800" dirty="0">
              <a:solidFill>
                <a:schemeClr val="bg1"/>
              </a:solidFill>
            </a:endParaRPr>
          </a:p>
          <a:p>
            <a:pPr algn="just"/>
            <a:r>
              <a:rPr lang="ru-RU" sz="2800" dirty="0">
                <a:solidFill>
                  <a:schemeClr val="bg1"/>
                </a:solidFill>
              </a:rPr>
              <a:t>Через 10</a:t>
            </a:r>
            <a:r>
              <a:rPr lang="ru-RU" sz="2800" baseline="30000" dirty="0">
                <a:solidFill>
                  <a:schemeClr val="bg1"/>
                </a:solidFill>
              </a:rPr>
              <a:t>–43</a:t>
            </a:r>
            <a:r>
              <a:rPr lang="ru-RU" sz="2800" dirty="0">
                <a:solidFill>
                  <a:schemeClr val="bg1"/>
                </a:solidFill>
              </a:rPr>
              <a:t> секунды после Большого взрыва гравитационное взаимодействие отделилось от объединённого </a:t>
            </a:r>
            <a:r>
              <a:rPr lang="ru-RU" sz="2800" dirty="0" err="1">
                <a:solidFill>
                  <a:schemeClr val="bg1"/>
                </a:solidFill>
              </a:rPr>
              <a:t>электрослабого</a:t>
            </a:r>
            <a:r>
              <a:rPr lang="ru-RU" sz="2800" dirty="0">
                <a:solidFill>
                  <a:schemeClr val="bg1"/>
                </a:solidFill>
              </a:rPr>
              <a:t> и сильного взаимодействия.</a:t>
            </a:r>
          </a:p>
          <a:p>
            <a:pPr algn="just"/>
            <a:r>
              <a:rPr lang="ru-RU" sz="2800" dirty="0">
                <a:solidFill>
                  <a:schemeClr val="bg1"/>
                </a:solidFill>
              </a:rPr>
              <a:t>Спустя 10</a:t>
            </a:r>
            <a:r>
              <a:rPr lang="ru-RU" sz="2800" baseline="30000" dirty="0">
                <a:solidFill>
                  <a:schemeClr val="bg1"/>
                </a:solidFill>
              </a:rPr>
              <a:t>–35</a:t>
            </a:r>
            <a:r>
              <a:rPr lang="ru-RU" sz="2800" dirty="0">
                <a:solidFill>
                  <a:schemeClr val="bg1"/>
                </a:solidFill>
              </a:rPr>
              <a:t> секунды отделяются сильное и </a:t>
            </a:r>
            <a:r>
              <a:rPr lang="ru-RU" sz="2800" dirty="0" err="1">
                <a:solidFill>
                  <a:schemeClr val="bg1"/>
                </a:solidFill>
              </a:rPr>
              <a:t>электрослабое</a:t>
            </a:r>
            <a:r>
              <a:rPr lang="ru-RU" sz="2800" dirty="0">
                <a:solidFill>
                  <a:schemeClr val="bg1"/>
                </a:solidFill>
              </a:rPr>
              <a:t> взаимодействия. В этот же миг началось скачкообразное расширение Вселенной, которое называется </a:t>
            </a:r>
            <a:r>
              <a:rPr lang="ru-RU" sz="2800" b="1" dirty="0">
                <a:solidFill>
                  <a:schemeClr val="bg1"/>
                </a:solidFill>
              </a:rPr>
              <a:t>инфляционным</a:t>
            </a:r>
            <a:r>
              <a:rPr lang="ru-RU" sz="2800" dirty="0">
                <a:solidFill>
                  <a:schemeClr val="bg1"/>
                </a:solidFill>
              </a:rPr>
              <a:t>, продолжавшееся до отметки в 10</a:t>
            </a:r>
            <a:r>
              <a:rPr lang="ru-RU" sz="2800" baseline="30000" dirty="0">
                <a:solidFill>
                  <a:schemeClr val="bg1"/>
                </a:solidFill>
              </a:rPr>
              <a:t>–32</a:t>
            </a:r>
            <a:r>
              <a:rPr lang="ru-RU" sz="2800" dirty="0">
                <a:solidFill>
                  <a:schemeClr val="bg1"/>
                </a:solidFill>
              </a:rPr>
              <a:t> секунды. В момент времени 10</a:t>
            </a:r>
            <a:r>
              <a:rPr lang="ru-RU" sz="2800" baseline="30000" dirty="0">
                <a:solidFill>
                  <a:schemeClr val="bg1"/>
                </a:solidFill>
              </a:rPr>
              <a:t>–10</a:t>
            </a:r>
            <a:r>
              <a:rPr lang="ru-RU" sz="2800" dirty="0">
                <a:solidFill>
                  <a:schemeClr val="bg1"/>
                </a:solidFill>
              </a:rPr>
              <a:t> секунды все четыре фундаментальных взаимодействия существуют отдельно друг от друга. Вселенная заполнена кварк-</a:t>
            </a:r>
            <a:r>
              <a:rPr lang="ru-RU" sz="2800" dirty="0" err="1">
                <a:solidFill>
                  <a:schemeClr val="bg1"/>
                </a:solidFill>
              </a:rPr>
              <a:t>глюонной</a:t>
            </a:r>
            <a:r>
              <a:rPr lang="ru-RU" sz="2800" dirty="0">
                <a:solidFill>
                  <a:schemeClr val="bg1"/>
                </a:solidFill>
              </a:rPr>
              <a:t> плазмой, лептонами, фотонами, бозонами </a:t>
            </a:r>
            <a:r>
              <a:rPr lang="ru-RU" sz="2800" dirty="0" err="1">
                <a:solidFill>
                  <a:schemeClr val="bg1"/>
                </a:solidFill>
              </a:rPr>
              <a:t>Хиггса</a:t>
            </a:r>
            <a:r>
              <a:rPr lang="ru-RU" sz="2800" dirty="0">
                <a:solidFill>
                  <a:schemeClr val="bg1"/>
                </a:solidFill>
              </a:rPr>
              <a:t>. Примерно через 10</a:t>
            </a:r>
            <a:r>
              <a:rPr lang="ru-RU" sz="2800" baseline="30000" dirty="0">
                <a:solidFill>
                  <a:schemeClr val="bg1"/>
                </a:solidFill>
              </a:rPr>
              <a:t>–4</a:t>
            </a:r>
            <a:r>
              <a:rPr lang="ru-RU" sz="2800" dirty="0">
                <a:solidFill>
                  <a:schemeClr val="bg1"/>
                </a:solidFill>
              </a:rPr>
              <a:t> секунды после запуска механизма рождения Вселенной — кварки слились в элементарные частицы. </a:t>
            </a:r>
          </a:p>
        </p:txBody>
      </p:sp>
    </p:spTree>
    <p:extLst>
      <p:ext uri="{BB962C8B-B14F-4D97-AF65-F5344CB8AC3E}">
        <p14:creationId xmlns:p14="http://schemas.microsoft.com/office/powerpoint/2010/main" val="1319239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134912" y="211696"/>
            <a:ext cx="11782268" cy="6124754"/>
          </a:xfrm>
          <a:prstGeom prst="rect">
            <a:avLst/>
          </a:prstGeom>
        </p:spPr>
        <p:txBody>
          <a:bodyPr wrap="square">
            <a:spAutoFit/>
          </a:bodyPr>
          <a:lstStyle/>
          <a:p>
            <a:pPr algn="just"/>
            <a:r>
              <a:rPr lang="ru-RU" sz="2800" dirty="0">
                <a:solidFill>
                  <a:schemeClr val="bg1"/>
                </a:solidFill>
              </a:rPr>
              <a:t>В первые 3 минуты существования Вселенной её температура была настолько высокой, что элементарные частицы не успев объединиться в ядра, при следующем столкновении вновь разлетались. Начиная с четвёртой минуты, Вселенная остыла до такой степени, что начинают образовываться стабильные ядра самых лёгких химических элементов.</a:t>
            </a:r>
          </a:p>
          <a:p>
            <a:pPr algn="just"/>
            <a:r>
              <a:rPr lang="ru-RU" sz="2800" dirty="0">
                <a:solidFill>
                  <a:schemeClr val="bg1"/>
                </a:solidFill>
              </a:rPr>
              <a:t>В таком состоянии Вселенная находилась около 300 тысяч лет. За это время она остыла на столько, что электроны начали прочно удерживаться ядрами и появились стабильные атомы. После их формирования Вселенная стала прозрачной, а вещество в ней разреженным настолько, чтобы под действием гравитации начали формироваться устойчивые сгустки материи. Но для начала формирования галактик пространство было очень сильно разрежено. Этот парадокс получил название галактическая проблема. Для её устранения в сценарий формирования Вселенной было введено понятие «тёмная материя». </a:t>
            </a:r>
          </a:p>
        </p:txBody>
      </p:sp>
    </p:spTree>
    <p:extLst>
      <p:ext uri="{BB962C8B-B14F-4D97-AF65-F5344CB8AC3E}">
        <p14:creationId xmlns:p14="http://schemas.microsoft.com/office/powerpoint/2010/main" val="3807472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fsd.videouroki.net/products/conspekty/fizika9fgos/60-stroenie-i-ehvolyuciya-vselennoj.files/image001.jpg"/>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12192000" cy="6858001"/>
          </a:xfrm>
          <a:prstGeom prst="rect">
            <a:avLst/>
          </a:prstGeom>
          <a:noFill/>
          <a:ln>
            <a:noFill/>
          </a:ln>
        </p:spPr>
      </p:pic>
      <p:sp>
        <p:nvSpPr>
          <p:cNvPr id="4" name="Прямоугольник 3"/>
          <p:cNvSpPr/>
          <p:nvPr/>
        </p:nvSpPr>
        <p:spPr>
          <a:xfrm>
            <a:off x="0" y="5293758"/>
            <a:ext cx="12192000" cy="1569660"/>
          </a:xfrm>
          <a:prstGeom prst="rect">
            <a:avLst/>
          </a:prstGeom>
          <a:solidFill>
            <a:schemeClr val="tx1">
              <a:alpha val="65000"/>
            </a:schemeClr>
          </a:solidFill>
        </p:spPr>
        <p:txBody>
          <a:bodyPr wrap="square">
            <a:spAutoFit/>
          </a:bodyPr>
          <a:lstStyle/>
          <a:p>
            <a:pPr algn="just"/>
            <a:r>
              <a:rPr lang="ru-RU" sz="2400" dirty="0">
                <a:solidFill>
                  <a:schemeClr val="bg1"/>
                </a:solidFill>
              </a:rPr>
              <a:t>Ещё Галилео Галилей в 1609 году обнаружил, что Млечный Путь состоит из огромного числа слабых звёзд. Он проходит через оба полушария по большому кругу небесной сферы.</a:t>
            </a:r>
          </a:p>
          <a:p>
            <a:pPr algn="just"/>
            <a:r>
              <a:rPr lang="ru-RU" sz="2400" dirty="0">
                <a:solidFill>
                  <a:schemeClr val="bg1"/>
                </a:solidFill>
              </a:rPr>
              <a:t>Таким образом, Галактика — это гравитационно-связанная система, состоящая из сотен миллиардов звёзд и межзвёздной среды.</a:t>
            </a:r>
          </a:p>
        </p:txBody>
      </p:sp>
    </p:spTree>
    <p:extLst>
      <p:ext uri="{BB962C8B-B14F-4D97-AF65-F5344CB8AC3E}">
        <p14:creationId xmlns:p14="http://schemas.microsoft.com/office/powerpoint/2010/main" val="3422715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2677656"/>
          </a:xfrm>
          <a:prstGeom prst="rect">
            <a:avLst/>
          </a:prstGeom>
        </p:spPr>
        <p:txBody>
          <a:bodyPr wrap="square">
            <a:spAutoFit/>
          </a:bodyPr>
          <a:lstStyle/>
          <a:p>
            <a:pPr algn="just"/>
            <a:r>
              <a:rPr lang="ru-RU" sz="2800" b="1" dirty="0">
                <a:solidFill>
                  <a:schemeClr val="bg1"/>
                </a:solidFill>
              </a:rPr>
              <a:t>Под тёмной материей понимают гипотетическую форму материи, которая не испускает электромагнитного излучения и не взаимодействует с ним, поэтому и не может быть обнаружена прямыми наблюдениями.</a:t>
            </a:r>
            <a:endParaRPr lang="ru-RU" sz="2800" dirty="0">
              <a:solidFill>
                <a:schemeClr val="bg1"/>
              </a:solidFill>
            </a:endParaRPr>
          </a:p>
          <a:p>
            <a:pPr algn="just"/>
            <a:r>
              <a:rPr lang="ru-RU" sz="2800" dirty="0">
                <a:solidFill>
                  <a:schemeClr val="bg1"/>
                </a:solidFill>
              </a:rPr>
              <a:t>Примерно через миллиард лет началось формирование галактик, затем звёзд и планет. Вселенная стала похожа на то, что мы видим сейчас.</a:t>
            </a:r>
          </a:p>
        </p:txBody>
      </p:sp>
    </p:spTree>
    <p:extLst>
      <p:ext uri="{BB962C8B-B14F-4D97-AF65-F5344CB8AC3E}">
        <p14:creationId xmlns:p14="http://schemas.microsoft.com/office/powerpoint/2010/main" val="3297941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1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4250" y="0"/>
            <a:ext cx="9392478" cy="6858000"/>
          </a:xfrm>
          <a:prstGeom prst="rect">
            <a:avLst/>
          </a:prstGeom>
          <a:noFill/>
          <a:ln>
            <a:noFill/>
          </a:ln>
        </p:spPr>
      </p:pic>
    </p:spTree>
    <p:extLst>
      <p:ext uri="{BB962C8B-B14F-4D97-AF65-F5344CB8AC3E}">
        <p14:creationId xmlns:p14="http://schemas.microsoft.com/office/powerpoint/2010/main" val="2796426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3108543"/>
          </a:xfrm>
          <a:prstGeom prst="rect">
            <a:avLst/>
          </a:prstGeom>
        </p:spPr>
        <p:txBody>
          <a:bodyPr wrap="square">
            <a:spAutoFit/>
          </a:bodyPr>
          <a:lstStyle/>
          <a:p>
            <a:pPr algn="just"/>
            <a:r>
              <a:rPr lang="ru-RU" sz="2800" dirty="0">
                <a:solidFill>
                  <a:schemeClr val="bg1"/>
                </a:solidFill>
              </a:rPr>
              <a:t>Дальнейшее развитие Вселенной предлагает две модели — закрытую и открытую.</a:t>
            </a:r>
          </a:p>
          <a:p>
            <a:pPr algn="just"/>
            <a:r>
              <a:rPr lang="ru-RU" sz="2800" dirty="0">
                <a:solidFill>
                  <a:schemeClr val="bg1"/>
                </a:solidFill>
              </a:rPr>
              <a:t>В закрытой модели Вселенная — это система, испытывающая множество эволюционных циклов сжатия и расширения. Полный такой цикл составляет около 100 миллиардов лет. Каждый раз возвращаясь к сингулярности, Вселенная «теряет память» о прошлом снова рождается с новым набором фундаментальных констант.</a:t>
            </a:r>
          </a:p>
        </p:txBody>
      </p:sp>
    </p:spTree>
    <p:extLst>
      <p:ext uri="{BB962C8B-B14F-4D97-AF65-F5344CB8AC3E}">
        <p14:creationId xmlns:p14="http://schemas.microsoft.com/office/powerpoint/2010/main" val="2720943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15.jpg"/>
          <p:cNvPicPr>
            <a:picLocks noChangeAspect="1"/>
          </p:cNvPicPr>
          <p:nvPr/>
        </p:nvPicPr>
        <p:blipFill rotWithShape="1">
          <a:blip r:embed="rId2">
            <a:extLst>
              <a:ext uri="{28A0092B-C50C-407E-A947-70E740481C1C}">
                <a14:useLocalDpi xmlns:a14="http://schemas.microsoft.com/office/drawing/2010/main" val="0"/>
              </a:ext>
            </a:extLst>
          </a:blip>
          <a:srcRect l="2241" b="2059"/>
          <a:stretch/>
        </p:blipFill>
        <p:spPr bwMode="auto">
          <a:xfrm>
            <a:off x="2233539" y="19251"/>
            <a:ext cx="7101683" cy="6813384"/>
          </a:xfrm>
          <a:prstGeom prst="rect">
            <a:avLst/>
          </a:prstGeom>
          <a:noFill/>
          <a:ln>
            <a:noFill/>
          </a:ln>
        </p:spPr>
      </p:pic>
    </p:spTree>
    <p:extLst>
      <p:ext uri="{BB962C8B-B14F-4D97-AF65-F5344CB8AC3E}">
        <p14:creationId xmlns:p14="http://schemas.microsoft.com/office/powerpoint/2010/main" val="14925736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2246769"/>
          </a:xfrm>
          <a:prstGeom prst="rect">
            <a:avLst/>
          </a:prstGeom>
        </p:spPr>
        <p:txBody>
          <a:bodyPr wrap="square">
            <a:spAutoFit/>
          </a:bodyPr>
          <a:lstStyle/>
          <a:p>
            <a:pPr algn="just"/>
            <a:r>
              <a:rPr lang="ru-RU" sz="2800" dirty="0">
                <a:solidFill>
                  <a:schemeClr val="bg1"/>
                </a:solidFill>
              </a:rPr>
              <a:t>В открытых моделях предполагается, что примерно сто триллионов лет многие звёзды остынут, планеты оторвутся от своих звёзд, а сами звёзды начнут покидать свои галактики. Затем центральные части галактик превратятся в сверхмассивные чёрные дыры, и тем самым прекратят своё существование.</a:t>
            </a:r>
          </a:p>
        </p:txBody>
      </p:sp>
    </p:spTree>
    <p:extLst>
      <p:ext uri="{BB962C8B-B14F-4D97-AF65-F5344CB8AC3E}">
        <p14:creationId xmlns:p14="http://schemas.microsoft.com/office/powerpoint/2010/main" val="3437464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16.jpg"/>
          <p:cNvPicPr>
            <a:picLocks noChangeAspect="1"/>
          </p:cNvPicPr>
          <p:nvPr/>
        </p:nvPicPr>
        <p:blipFill rotWithShape="1">
          <a:blip r:embed="rId2">
            <a:extLst>
              <a:ext uri="{28A0092B-C50C-407E-A947-70E740481C1C}">
                <a14:useLocalDpi xmlns:a14="http://schemas.microsoft.com/office/drawing/2010/main" val="0"/>
              </a:ext>
            </a:extLst>
          </a:blip>
          <a:srcRect l="2176" t="1784" r="1641" b="1614"/>
          <a:stretch/>
        </p:blipFill>
        <p:spPr bwMode="auto">
          <a:xfrm>
            <a:off x="2323477" y="40120"/>
            <a:ext cx="7192129" cy="6817880"/>
          </a:xfrm>
          <a:prstGeom prst="rect">
            <a:avLst/>
          </a:prstGeom>
          <a:noFill/>
          <a:ln>
            <a:noFill/>
          </a:ln>
        </p:spPr>
      </p:pic>
    </p:spTree>
    <p:extLst>
      <p:ext uri="{BB962C8B-B14F-4D97-AF65-F5344CB8AC3E}">
        <p14:creationId xmlns:p14="http://schemas.microsoft.com/office/powerpoint/2010/main" val="4206817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43678" y="779573"/>
            <a:ext cx="7113041" cy="4952318"/>
          </a:xfrm>
          <a:prstGeom prst="rect">
            <a:avLst/>
          </a:prstGeom>
        </p:spPr>
        <p:txBody>
          <a:bodyPr wrap="square">
            <a:spAutoFit/>
          </a:bodyPr>
          <a:lstStyle/>
          <a:p>
            <a:pPr algn="ctr">
              <a:lnSpc>
                <a:spcPct val="107000"/>
              </a:lnSpc>
              <a:spcAft>
                <a:spcPts val="800"/>
              </a:spcAft>
            </a:pPr>
            <a:r>
              <a:rPr lang="ru-RU" sz="5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Домашнее задание: </a:t>
            </a:r>
            <a:endParaRPr lang="ru-RU" sz="54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5400" dirty="0" smtClean="0">
                <a:latin typeface="Times New Roman" panose="02020603050405020304" pitchFamily="18" charset="0"/>
                <a:ea typeface="Calibri" panose="020F0502020204030204" pitchFamily="34" charset="0"/>
                <a:cs typeface="Times New Roman" panose="02020603050405020304" pitchFamily="18" charset="0"/>
              </a:rPr>
              <a:t>§67, </a:t>
            </a:r>
          </a:p>
          <a:p>
            <a:pPr algn="ctr">
              <a:lnSpc>
                <a:spcPct val="107000"/>
              </a:lnSpc>
              <a:spcAft>
                <a:spcPts val="800"/>
              </a:spcAft>
            </a:pPr>
            <a:r>
              <a:rPr lang="ru-RU" sz="4000" dirty="0" smtClean="0">
                <a:latin typeface="Times New Roman" panose="02020603050405020304" pitchFamily="18" charset="0"/>
                <a:ea typeface="Calibri" panose="020F0502020204030204" pitchFamily="34" charset="0"/>
                <a:cs typeface="Times New Roman" panose="02020603050405020304" pitchFamily="18" charset="0"/>
              </a:rPr>
              <a:t>вопросы к параграфу,</a:t>
            </a:r>
          </a:p>
          <a:p>
            <a:pPr algn="ctr">
              <a:lnSpc>
                <a:spcPct val="107000"/>
              </a:lnSpc>
              <a:spcAft>
                <a:spcPts val="800"/>
              </a:spcAft>
            </a:pPr>
            <a:r>
              <a:rPr lang="ru-RU" sz="4000" dirty="0" smtClean="0">
                <a:latin typeface="Times New Roman" panose="02020603050405020304" pitchFamily="18" charset="0"/>
                <a:ea typeface="Calibri" panose="020F0502020204030204" pitchFamily="34" charset="0"/>
                <a:cs typeface="Times New Roman" panose="02020603050405020304" pitchFamily="18" charset="0"/>
              </a:rPr>
              <a:t>выполнить </a:t>
            </a:r>
          </a:p>
          <a:p>
            <a:pPr algn="ctr">
              <a:lnSpc>
                <a:spcPct val="107000"/>
              </a:lnSpc>
              <a:spcAft>
                <a:spcPts val="800"/>
              </a:spcAft>
            </a:pPr>
            <a:r>
              <a:rPr lang="ru-RU" sz="4000" dirty="0" smtClean="0">
                <a:latin typeface="Times New Roman" panose="02020603050405020304" pitchFamily="18" charset="0"/>
                <a:ea typeface="Calibri" panose="020F0502020204030204" pitchFamily="34" charset="0"/>
                <a:cs typeface="Times New Roman" panose="02020603050405020304" pitchFamily="18" charset="0"/>
              </a:rPr>
              <a:t>задание 1 и 2 в конце </a:t>
            </a:r>
            <a:r>
              <a:rPr lang="ru-RU" sz="4000" dirty="0" smtClean="0">
                <a:latin typeface="Times New Roman" panose="02020603050405020304" pitchFamily="18" charset="0"/>
                <a:ea typeface="Calibri" panose="020F0502020204030204" pitchFamily="34" charset="0"/>
                <a:cs typeface="Times New Roman" panose="02020603050405020304" pitchFamily="18" charset="0"/>
              </a:rPr>
              <a:t>параграфа</a:t>
            </a:r>
          </a:p>
          <a:p>
            <a:pPr algn="ctr">
              <a:lnSpc>
                <a:spcPct val="107000"/>
              </a:lnSpc>
              <a:spcAft>
                <a:spcPts val="800"/>
              </a:spcAft>
            </a:pPr>
            <a:r>
              <a:rPr lang="ru-RU" sz="3600" dirty="0" smtClean="0">
                <a:latin typeface="Times New Roman" panose="02020603050405020304" pitchFamily="18" charset="0"/>
                <a:ea typeface="Calibri" panose="020F0502020204030204" pitchFamily="34" charset="0"/>
                <a:cs typeface="Times New Roman" panose="02020603050405020304" pitchFamily="18" charset="0"/>
              </a:rPr>
              <a:t>(ответы прислать на страницу ВК)</a:t>
            </a:r>
            <a:r>
              <a:rPr lang="ru-RU" sz="3600"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sz="3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737" y="99733"/>
            <a:ext cx="4669941" cy="6078239"/>
          </a:xfrm>
          <a:prstGeom prst="rect">
            <a:avLst/>
          </a:prstGeom>
        </p:spPr>
      </p:pic>
    </p:spTree>
    <p:extLst>
      <p:ext uri="{BB962C8B-B14F-4D97-AF65-F5344CB8AC3E}">
        <p14:creationId xmlns:p14="http://schemas.microsoft.com/office/powerpoint/2010/main" val="2065693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fsd.videouroki.net/products/conspekty/fizika9fgos/60-stroenie-i-ehvolyuciya-vselennoj.files/image001.jpg"/>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12192000" cy="6858001"/>
          </a:xfrm>
          <a:prstGeom prst="rect">
            <a:avLst/>
          </a:prstGeom>
          <a:noFill/>
          <a:ln>
            <a:noFill/>
          </a:ln>
        </p:spPr>
      </p:pic>
      <p:sp>
        <p:nvSpPr>
          <p:cNvPr id="4" name="Прямоугольник 3"/>
          <p:cNvSpPr/>
          <p:nvPr/>
        </p:nvSpPr>
        <p:spPr>
          <a:xfrm>
            <a:off x="0" y="4919008"/>
            <a:ext cx="12192000" cy="1938992"/>
          </a:xfrm>
          <a:prstGeom prst="rect">
            <a:avLst/>
          </a:prstGeom>
          <a:solidFill>
            <a:schemeClr val="tx1">
              <a:alpha val="65000"/>
            </a:schemeClr>
          </a:solidFill>
        </p:spPr>
        <p:txBody>
          <a:bodyPr wrap="square">
            <a:spAutoFit/>
          </a:bodyPr>
          <a:lstStyle/>
          <a:p>
            <a:pPr algn="just"/>
            <a:r>
              <a:rPr lang="ru-RU" sz="2400" dirty="0">
                <a:solidFill>
                  <a:schemeClr val="bg1"/>
                </a:solidFill>
              </a:rPr>
              <a:t>По некоторым оценкам число звёзд в Галактике составляет порядка 1012. Светлая полоса, тянущаяся через всё небо и называемая нами Млечным Путём, — это основная часть Галактики, в которой сосредоточено основное число звёзд. Диаметр Галактики составляет около 30, а толщина около 4 килопарсек (или соответственно около 100 000 и 12 000 световых лет).</a:t>
            </a:r>
          </a:p>
        </p:txBody>
      </p:sp>
    </p:spTree>
    <p:extLst>
      <p:ext uri="{BB962C8B-B14F-4D97-AF65-F5344CB8AC3E}">
        <p14:creationId xmlns:p14="http://schemas.microsoft.com/office/powerpoint/2010/main" val="398977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fsd.videouroki.net/products/conspekty/fizika9fgos/60-stroenie-i-ehvolyuciya-vselennoj.files/image001.jpg"/>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12192000" cy="6858001"/>
          </a:xfrm>
          <a:prstGeom prst="rect">
            <a:avLst/>
          </a:prstGeom>
          <a:noFill/>
          <a:ln>
            <a:noFill/>
          </a:ln>
        </p:spPr>
      </p:pic>
      <p:sp>
        <p:nvSpPr>
          <p:cNvPr id="4" name="Прямоугольник 3"/>
          <p:cNvSpPr/>
          <p:nvPr/>
        </p:nvSpPr>
        <p:spPr>
          <a:xfrm>
            <a:off x="0" y="3824738"/>
            <a:ext cx="12192000" cy="3046988"/>
          </a:xfrm>
          <a:prstGeom prst="rect">
            <a:avLst/>
          </a:prstGeom>
          <a:solidFill>
            <a:schemeClr val="tx1">
              <a:alpha val="65000"/>
            </a:schemeClr>
          </a:solidFill>
        </p:spPr>
        <p:txBody>
          <a:bodyPr wrap="square">
            <a:spAutoFit/>
          </a:bodyPr>
          <a:lstStyle/>
          <a:p>
            <a:pPr algn="just"/>
            <a:r>
              <a:rPr lang="ru-RU" sz="2400" dirty="0">
                <a:solidFill>
                  <a:schemeClr val="bg1"/>
                </a:solidFill>
              </a:rPr>
              <a:t>Уточним, что в астрономии под световым годом понимается расстояние, которое проходит свет в течение года.</a:t>
            </a:r>
          </a:p>
          <a:p>
            <a:pPr algn="just"/>
            <a:r>
              <a:rPr lang="ru-RU" sz="2400" dirty="0">
                <a:solidFill>
                  <a:schemeClr val="bg1"/>
                </a:solidFill>
              </a:rPr>
              <a:t>А парсеком называется расстояние, с которого радиус земной орбиты был бы виден под углом в одну угловую секунду. Иными словами, один парсек — это расстояние, примерно равное 206265 средним расстояниям от Земли до Солнца или 3,26 светового года.</a:t>
            </a:r>
          </a:p>
          <a:p>
            <a:pPr algn="just"/>
            <a:r>
              <a:rPr lang="ru-RU" sz="2400" dirty="0">
                <a:solidFill>
                  <a:schemeClr val="bg1"/>
                </a:solidFill>
              </a:rPr>
              <a:t>Звёздный диск Галактики имеет структуру в виде спиральных ветвей (рукавов). Шарообразное утолщение в середине диска получило название </a:t>
            </a:r>
            <a:r>
              <a:rPr lang="ru-RU" sz="2400" dirty="0" err="1">
                <a:solidFill>
                  <a:schemeClr val="bg1"/>
                </a:solidFill>
              </a:rPr>
              <a:t>балдж</a:t>
            </a:r>
            <a:r>
              <a:rPr lang="ru-RU" sz="2400" dirty="0">
                <a:solidFill>
                  <a:schemeClr val="bg1"/>
                </a:solidFill>
              </a:rPr>
              <a:t> (от английского слова «вздутие»).</a:t>
            </a:r>
          </a:p>
        </p:txBody>
      </p:sp>
    </p:spTree>
    <p:extLst>
      <p:ext uri="{BB962C8B-B14F-4D97-AF65-F5344CB8AC3E}">
        <p14:creationId xmlns:p14="http://schemas.microsoft.com/office/powerpoint/2010/main" val="128963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2.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370493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571464"/>
            <a:ext cx="11272604" cy="6124754"/>
          </a:xfrm>
          <a:prstGeom prst="rect">
            <a:avLst/>
          </a:prstGeom>
        </p:spPr>
        <p:txBody>
          <a:bodyPr wrap="square">
            <a:spAutoFit/>
          </a:bodyPr>
          <a:lstStyle/>
          <a:p>
            <a:pPr algn="just"/>
            <a:r>
              <a:rPr lang="ru-RU" sz="2800" dirty="0">
                <a:solidFill>
                  <a:schemeClr val="bg1"/>
                </a:solidFill>
              </a:rPr>
              <a:t>Наиболее плотная и компактная центральная часть Галактики, расположенная в созвездии Стрельца, называется </a:t>
            </a:r>
            <a:r>
              <a:rPr lang="ru-RU" sz="2800" b="1" dirty="0">
                <a:solidFill>
                  <a:schemeClr val="bg1"/>
                </a:solidFill>
              </a:rPr>
              <a:t>ядром</a:t>
            </a:r>
            <a:r>
              <a:rPr lang="ru-RU" sz="2800" dirty="0">
                <a:solidFill>
                  <a:schemeClr val="bg1"/>
                </a:solidFill>
              </a:rPr>
              <a:t>. </a:t>
            </a:r>
            <a:endParaRPr lang="ru-RU" sz="2800" dirty="0" smtClean="0">
              <a:solidFill>
                <a:schemeClr val="bg1"/>
              </a:solidFill>
            </a:endParaRPr>
          </a:p>
          <a:p>
            <a:pPr algn="just"/>
            <a:r>
              <a:rPr lang="ru-RU" sz="2800" dirty="0" smtClean="0">
                <a:solidFill>
                  <a:schemeClr val="bg1"/>
                </a:solidFill>
              </a:rPr>
              <a:t>По </a:t>
            </a:r>
            <a:r>
              <a:rPr lang="ru-RU" sz="2800" dirty="0">
                <a:solidFill>
                  <a:schemeClr val="bg1"/>
                </a:solidFill>
              </a:rPr>
              <a:t>некоторым оценкам, его масса составляет несколько десятков миллионов масс Солнца. Также исследования процессов, происходящих в центральной области Галактики, дают основания предполагать, что в ядре располагается сверхмассивная чёрная дыра. </a:t>
            </a:r>
            <a:endParaRPr lang="ru-RU" sz="2800" dirty="0" smtClean="0">
              <a:solidFill>
                <a:schemeClr val="bg1"/>
              </a:solidFill>
            </a:endParaRPr>
          </a:p>
          <a:p>
            <a:pPr algn="just"/>
            <a:r>
              <a:rPr lang="ru-RU" sz="2800" dirty="0" smtClean="0">
                <a:solidFill>
                  <a:schemeClr val="bg1"/>
                </a:solidFill>
              </a:rPr>
              <a:t>Часть </a:t>
            </a:r>
            <a:r>
              <a:rPr lang="ru-RU" sz="2800" dirty="0">
                <a:solidFill>
                  <a:schemeClr val="bg1"/>
                </a:solidFill>
              </a:rPr>
              <a:t>звёзд нашей Галактики не входит в состав диска, а образует сферическую составляющую — звёздное гало, радиус которого не менее 20 килопарсек. Гало окружает очень разряженная и большая по размерам (порядка 50—60 килопарсек) внешняя часть Галактики — корона. </a:t>
            </a:r>
            <a:endParaRPr lang="ru-RU" sz="2800" dirty="0" smtClean="0">
              <a:solidFill>
                <a:schemeClr val="bg1"/>
              </a:solidFill>
            </a:endParaRPr>
          </a:p>
          <a:p>
            <a:pPr algn="just"/>
            <a:r>
              <a:rPr lang="ru-RU" sz="2800" dirty="0" smtClean="0">
                <a:solidFill>
                  <a:schemeClr val="bg1"/>
                </a:solidFill>
              </a:rPr>
              <a:t>Масса </a:t>
            </a:r>
            <a:r>
              <a:rPr lang="ru-RU" sz="2800" dirty="0">
                <a:solidFill>
                  <a:schemeClr val="bg1"/>
                </a:solidFill>
              </a:rPr>
              <a:t>всей Галактики в пределах объёма радиусом 15 килопарсек, оценивается примерно 200 миллиардов масс Солнца. А с учётом остальной части — в триллион масс.</a:t>
            </a:r>
          </a:p>
        </p:txBody>
      </p:sp>
    </p:spTree>
    <p:extLst>
      <p:ext uri="{BB962C8B-B14F-4D97-AF65-F5344CB8AC3E}">
        <p14:creationId xmlns:p14="http://schemas.microsoft.com/office/powerpoint/2010/main" val="4046334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Рисунок 2" descr="https://fsd.videouroki.net/products/conspekty/fizika9fgos/60-stroenie-i-ehvolyuciya-vselennoj.files/image003.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331706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314793" y="751344"/>
            <a:ext cx="11272604" cy="4401205"/>
          </a:xfrm>
          <a:prstGeom prst="rect">
            <a:avLst/>
          </a:prstGeom>
        </p:spPr>
        <p:txBody>
          <a:bodyPr wrap="square">
            <a:spAutoFit/>
          </a:bodyPr>
          <a:lstStyle/>
          <a:p>
            <a:pPr algn="just"/>
            <a:r>
              <a:rPr lang="ru-RU" sz="2800" dirty="0">
                <a:solidFill>
                  <a:schemeClr val="bg1"/>
                </a:solidFill>
              </a:rPr>
              <a:t>В 1924 году с помощью крупнейшего телескопа того времени известный американский астроном Эдвин Хаббл заметил, что туманность Андромеды — это не сплошное туманное пятно, как считали ранее, а огромное количество звёзд. </a:t>
            </a:r>
            <a:endParaRPr lang="ru-RU" sz="2800" dirty="0" smtClean="0">
              <a:solidFill>
                <a:schemeClr val="bg1"/>
              </a:solidFill>
            </a:endParaRPr>
          </a:p>
          <a:p>
            <a:pPr algn="just"/>
            <a:r>
              <a:rPr lang="ru-RU" sz="2800" dirty="0" smtClean="0">
                <a:solidFill>
                  <a:schemeClr val="bg1"/>
                </a:solidFill>
              </a:rPr>
              <a:t>Дальнейшее </a:t>
            </a:r>
            <a:r>
              <a:rPr lang="ru-RU" sz="2800" dirty="0">
                <a:solidFill>
                  <a:schemeClr val="bg1"/>
                </a:solidFill>
              </a:rPr>
              <a:t>изучение известных туманностей показало, что все они также являются гигантскими удалёнными системами, в которых находится миллионы и миллиарды звёзд. </a:t>
            </a:r>
            <a:endParaRPr lang="ru-RU" sz="2800" dirty="0" smtClean="0">
              <a:solidFill>
                <a:schemeClr val="bg1"/>
              </a:solidFill>
            </a:endParaRPr>
          </a:p>
          <a:p>
            <a:pPr algn="just"/>
            <a:r>
              <a:rPr lang="ru-RU" sz="2800" dirty="0" smtClean="0">
                <a:solidFill>
                  <a:schemeClr val="bg1"/>
                </a:solidFill>
              </a:rPr>
              <a:t>Такие</a:t>
            </a:r>
            <a:r>
              <a:rPr lang="ru-RU" sz="2800" dirty="0">
                <a:solidFill>
                  <a:schemeClr val="bg1"/>
                </a:solidFill>
              </a:rPr>
              <a:t> </a:t>
            </a:r>
            <a:r>
              <a:rPr lang="ru-RU" sz="2800" b="1" dirty="0">
                <a:solidFill>
                  <a:schemeClr val="bg1"/>
                </a:solidFill>
              </a:rPr>
              <a:t>гигантские гравитационно-связанные системы звёзд и межзвёздного вещества, расположенные вне нашей Галактики, стали называть галактиками.</a:t>
            </a:r>
            <a:endParaRPr lang="ru-RU" sz="2800" dirty="0">
              <a:solidFill>
                <a:schemeClr val="bg1"/>
              </a:solidFill>
            </a:endParaRPr>
          </a:p>
        </p:txBody>
      </p:sp>
    </p:spTree>
    <p:extLst>
      <p:ext uri="{BB962C8B-B14F-4D97-AF65-F5344CB8AC3E}">
        <p14:creationId xmlns:p14="http://schemas.microsoft.com/office/powerpoint/2010/main" val="1871590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3208</TotalTime>
  <Words>1360</Words>
  <Application>Microsoft Office PowerPoint</Application>
  <PresentationFormat>Произвольный</PresentationFormat>
  <Paragraphs>50</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Интеграл</vt:lpstr>
      <vt:lpstr>Строение и эволюция Вселенной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Наблюдения — основа астрономии</dc:title>
  <dc:creator>Michael</dc:creator>
  <cp:lastModifiedBy>Блиндовский</cp:lastModifiedBy>
  <cp:revision>317</cp:revision>
  <dcterms:created xsi:type="dcterms:W3CDTF">2017-09-11T16:28:56Z</dcterms:created>
  <dcterms:modified xsi:type="dcterms:W3CDTF">2020-04-14T21:19:14Z</dcterms:modified>
</cp:coreProperties>
</file>