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7454-C825-4CD7-8DC4-85DFF64AB2D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AB762-4B95-49F9-A06C-B0DE665F2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6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B762-4B95-49F9-A06C-B0DE665F23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176912-064D-124B-97C9-306C4BDBC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333" y="4205777"/>
            <a:ext cx="10774667" cy="2461724"/>
          </a:xfrm>
        </p:spPr>
        <p:txBody>
          <a:bodyPr/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Активные галактики и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квазары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5333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9B4C59-72B5-C848-B81A-7F7047A4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6" y="327782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Выполнение теста</a:t>
            </a:r>
            <a:endParaRPr lang="ru-RU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14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9B4C59-72B5-C848-B81A-7F7047A4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6" y="327782"/>
            <a:ext cx="10131425" cy="364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Домашнее задание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§ 32</a:t>
            </a:r>
            <a:endParaRPr lang="ru-RU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80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1F0F97-C2CE-1645-B457-454A315B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09800"/>
            <a:ext cx="11582400" cy="14478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3C40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Сформулируйте закон Хаббла.</a:t>
            </a:r>
            <a:br>
              <a:rPr lang="ru-RU" sz="2800" b="1" i="1" dirty="0" smtClean="0">
                <a:solidFill>
                  <a:srgbClr val="3C40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i="1" dirty="0" smtClean="0">
                <a:solidFill>
                  <a:srgbClr val="3C40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Какими способами можно определить массу галактик?</a:t>
            </a:r>
            <a:endParaRPr lang="ru-RU" sz="28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B1F0F97-C2CE-1645-B457-454A315BCBF5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11582400" cy="1447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3C40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Ответьте на вопросы.</a:t>
            </a:r>
            <a:endParaRPr lang="ru-RU" sz="28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64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1F0F97-C2CE-1645-B457-454A315B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8124"/>
            <a:ext cx="10131425" cy="1456267"/>
          </a:xfrm>
        </p:spPr>
        <p:txBody>
          <a:bodyPr>
            <a:noAutofit/>
          </a:bodyPr>
          <a:lstStyle/>
          <a:p>
            <a:r>
              <a:rPr lang="ru-RU" sz="2200" b="1" i="1" dirty="0" err="1">
                <a:solidFill>
                  <a:srgbClr val="3C40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КВАЗАРЫ-Интенсивные</a:t>
            </a:r>
            <a:r>
              <a:rPr lang="ru-RU" sz="2200" b="1" i="1" dirty="0">
                <a:solidFill>
                  <a:srgbClr val="3C40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источники космического радиоизлучения, расстояния до которых оцениваются в миллиарды световых лет, представляющие собой активные ядра далёких галактик.</a:t>
            </a:r>
            <a:endParaRPr lang="ru-RU" sz="22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21C84C-B044-0745-8A29-5FE0E28C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143"/>
            <a:ext cx="8173960" cy="471593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1960 году ученые обратили внимание на звездообразные объекты, источники мощного радиоизлучения. После анализа спектров этих источников установили, что они находятся на расстоянии более миллиарда световых лет. Подобные объекты были названы </a:t>
            </a:r>
            <a:r>
              <a:rPr lang="ru-RU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квазарами</a:t>
            </a:r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(сокращение от «</a:t>
            </a:r>
            <a:r>
              <a:rPr lang="ru-RU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квазизвездный</a:t>
            </a:r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радиоисточник»). Красное смещение квазаров намного больше красного смещения обычных звезд и близких галактик. Так, смещение спектральных линий водорода, кислорода и ионизованного магния в </a:t>
            </a:r>
            <a:r>
              <a:rPr lang="ru-RU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квазаре</a:t>
            </a:r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3С273 оказалось равным 16%. Именно так и открыли, что эти звездообразные объекты находятся за пределами нашей Галактики.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6E78AD-E0D0-B646-9F4C-15C9F1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3882">
            <a:off x="7929626" y="717852"/>
            <a:ext cx="4403599" cy="330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A01ABFF-014E-084D-8D0D-6135AFDF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275" y="3782277"/>
            <a:ext cx="3001735" cy="2255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703BCC-1A4B-8C45-9342-D1C7F7698D07}"/>
              </a:ext>
            </a:extLst>
          </p:cNvPr>
          <p:cNvSpPr txBox="1"/>
          <p:nvPr/>
        </p:nvSpPr>
        <p:spPr>
          <a:xfrm>
            <a:off x="8320275" y="6025090"/>
            <a:ext cx="362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prstClr val="black"/>
                </a:solidFill>
                <a:latin typeface="Verdana" panose="020B0604030504040204" pitchFamily="34" charset="0"/>
              </a:rPr>
              <a:t>Смещение спектральных линий в </a:t>
            </a:r>
            <a:r>
              <a:rPr lang="ru-RU" sz="1800" dirty="0" err="1">
                <a:solidFill>
                  <a:prstClr val="black"/>
                </a:solidFill>
                <a:latin typeface="Verdana" panose="020B0604030504040204" pitchFamily="34" charset="0"/>
              </a:rPr>
              <a:t>квазаре</a:t>
            </a:r>
            <a:r>
              <a:rPr lang="ru-RU" sz="1800" dirty="0">
                <a:solidFill>
                  <a:prstClr val="black"/>
                </a:solidFill>
                <a:latin typeface="Verdana" panose="020B0604030504040204" pitchFamily="34" charset="0"/>
              </a:rPr>
              <a:t> 3</a:t>
            </a:r>
            <a:r>
              <a:rPr lang="en-US" sz="1800" dirty="0">
                <a:solidFill>
                  <a:prstClr val="black"/>
                </a:solidFill>
                <a:latin typeface="Verdana" panose="020B0604030504040204" pitchFamily="34" charset="0"/>
              </a:rPr>
              <a:t>C273.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61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9E1181-7B2C-CE46-A551-30265A7B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179" y="164870"/>
            <a:ext cx="8606366" cy="31197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Размеры квазаров не превышают нескольких световых дней, то есть 1013–1014 м. Мощность излучения квазаров превышает мощность Солнца в триллион раз. Так квазар 3С9, находящийся на расстоянии 12 миллиардов световых лет, имеет светимость 1038 Вт. Крошечная область в центре галактики, </a:t>
            </a:r>
            <a:r>
              <a:rPr lang="ru-RU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ее</a:t>
            </a:r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активное ядро, становится источником фантастического количества энергии. Для сравнения полная мощность излучения Солнца во всех диапазонах спектра – 4•1026 Вт.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CA8F40C-FCC2-ED42-A9F4-FC732816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3" y="160866"/>
            <a:ext cx="1868714" cy="150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0BF7CD-ED6D-DA44-A812-5EF0DEA35F0F}"/>
              </a:ext>
            </a:extLst>
          </p:cNvPr>
          <p:cNvSpPr txBox="1"/>
          <p:nvPr/>
        </p:nvSpPr>
        <p:spPr>
          <a:xfrm>
            <a:off x="107647" y="1661964"/>
            <a:ext cx="25230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prstClr val="black"/>
                </a:solidFill>
                <a:latin typeface="Verdana" panose="020B0604030504040204" pitchFamily="34" charset="0"/>
              </a:rPr>
              <a:t>Квазар 3</a:t>
            </a:r>
            <a:r>
              <a:rPr lang="en-US" sz="1300" dirty="0">
                <a:solidFill>
                  <a:prstClr val="black"/>
                </a:solidFill>
                <a:latin typeface="Verdana" panose="020B0604030504040204" pitchFamily="34" charset="0"/>
              </a:rPr>
              <a:t>C275 – </a:t>
            </a:r>
            <a:r>
              <a:rPr lang="ru-RU" sz="1300" dirty="0">
                <a:solidFill>
                  <a:prstClr val="black"/>
                </a:solidFill>
                <a:latin typeface="Verdana" panose="020B0604030504040204" pitchFamily="34" charset="0"/>
              </a:rPr>
              <a:t>самый яркий объект вблизи центра фотографии. Он удален от нас на 7 миллиардов световых лет. 	</a:t>
            </a:r>
          </a:p>
          <a:p>
            <a:pPr algn="l"/>
            <a:endParaRPr lang="ru-RU" sz="13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3B12BB6-D819-A140-8038-EE1B88CD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53" y="2756774"/>
            <a:ext cx="2062920" cy="165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0EEDB8-ED26-2849-9604-5592BA7204C9}"/>
              </a:ext>
            </a:extLst>
          </p:cNvPr>
          <p:cNvSpPr txBox="1"/>
          <p:nvPr/>
        </p:nvSpPr>
        <p:spPr>
          <a:xfrm>
            <a:off x="5239052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5254AE-2E29-8447-8E8B-35EC9407D5E6}"/>
              </a:ext>
            </a:extLst>
          </p:cNvPr>
          <p:cNvSpPr txBox="1"/>
          <p:nvPr/>
        </p:nvSpPr>
        <p:spPr>
          <a:xfrm>
            <a:off x="0" y="4398667"/>
            <a:ext cx="2851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</a:rPr>
              <a:t>Закрыв яркий квазар 3</a:t>
            </a:r>
            <a:r>
              <a:rPr lang="en-US" sz="1500" dirty="0">
                <a:solidFill>
                  <a:prstClr val="black"/>
                </a:solidFill>
                <a:latin typeface="Verdana" panose="020B0604030504040204" pitchFamily="34" charset="0"/>
              </a:rPr>
              <a:t>C273, </a:t>
            </a:r>
            <a:r>
              <a:rPr lang="ru-RU" sz="1500" dirty="0">
                <a:solidFill>
                  <a:prstClr val="black"/>
                </a:solidFill>
                <a:latin typeface="Verdana" panose="020B0604030504040204" pitchFamily="34" charset="0"/>
              </a:rPr>
              <a:t>можно обнаружить окружающую его эллиптическую галактику.</a:t>
            </a:r>
            <a:endParaRPr lang="ru-RU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3ACFEF-BADF-6C47-A00F-78827AE929F7}"/>
              </a:ext>
            </a:extLst>
          </p:cNvPr>
          <p:cNvSpPr txBox="1"/>
          <p:nvPr/>
        </p:nvSpPr>
        <p:spPr>
          <a:xfrm>
            <a:off x="2406426" y="3174628"/>
            <a:ext cx="84345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настоящее время есть гипотеза, что </a:t>
            </a:r>
            <a:r>
              <a:rPr lang="ru-RU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квазары</a:t>
            </a: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ядра далеких галактик на стадии необычно высокой активности, когда их излучение столь велико, что «забивает» излучение самой галактики. До сих пор непонятно, как формируются активные ядра галактик. Почему в одних галактиках основная энергия ядра выделяется в форме оптического и инфракрасного излучения, в других – в форме радиоволн и потоков релятивистских частиц (в этом случае галактика называется </a:t>
            </a:r>
            <a:r>
              <a:rPr lang="ru-RU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радиогалактикой</a:t>
            </a: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а в третьих, внешне таких же галактиках, активность ядра остается очень слабой (к последним относится и наша Галактика).</a:t>
            </a:r>
          </a:p>
        </p:txBody>
      </p:sp>
    </p:spTree>
    <p:extLst>
      <p:ext uri="{BB962C8B-B14F-4D97-AF65-F5344CB8AC3E}">
        <p14:creationId xmlns:p14="http://schemas.microsoft.com/office/powerpoint/2010/main" val="82659699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D9481F-8F96-8248-895F-A1D80BB1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5419"/>
            <a:ext cx="8181644" cy="456716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1998 году появилось сообщение об открытии самого близкого квазара в центре инфракрасной галактики Маркарян 231, расположенной от нас на расстоянии всего 500 миллионов световых лет. Этот квазар проявляет себя как компактный радиоисточник, возраст его оценивают всего в миллион лет. Через несколько миллионов лет его излучение раздует окружающее газообразное вещество, и светимость квазара резко возрастет.Общее количество квазаров ярче 20</a:t>
            </a: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</a:t>
            </a:r>
            <a:r>
              <a:rPr lang="ru-RU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звездной величины оценивают в сто тысяч. Характерной особенностью излучения активных ядер галактик является их высокая мощность и переменность, происходящая на самых различных масштабах времени – от нескольких десятков часов до нескольких лет (в рентгеновском диапазоне спектра – вплоть до нескольких минут). Она свидетельствует о чрезвычайной компактности источника излучения.	</a:t>
            </a: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F1C5E9-530A-FA43-8558-8FFA41A3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98" y="478367"/>
            <a:ext cx="2501900" cy="187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ECFFC2-132E-3D40-B6C8-690F0EFC5EF4}"/>
              </a:ext>
            </a:extLst>
          </p:cNvPr>
          <p:cNvSpPr txBox="1"/>
          <p:nvPr/>
        </p:nvSpPr>
        <p:spPr>
          <a:xfrm>
            <a:off x="8745764" y="2357967"/>
            <a:ext cx="292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prstClr val="black"/>
                </a:solidFill>
                <a:latin typeface="Verdana" panose="020B0604030504040204" pitchFamily="34" charset="0"/>
              </a:rPr>
              <a:t>Радиогалактика </a:t>
            </a:r>
            <a:r>
              <a:rPr lang="en-US" sz="1800" dirty="0">
                <a:solidFill>
                  <a:prstClr val="black"/>
                </a:solidFill>
                <a:latin typeface="Verdana" panose="020B0604030504040204" pitchFamily="34" charset="0"/>
              </a:rPr>
              <a:t>NGC5128 (</a:t>
            </a:r>
            <a:r>
              <a:rPr lang="ru-RU" sz="1800" dirty="0" err="1">
                <a:solidFill>
                  <a:prstClr val="black"/>
                </a:solidFill>
                <a:latin typeface="Verdana" panose="020B0604030504040204" pitchFamily="34" charset="0"/>
              </a:rPr>
              <a:t>Центавр</a:t>
            </a:r>
            <a:r>
              <a:rPr lang="ru-RU" sz="18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Verdana" panose="020B0604030504040204" pitchFamily="34" charset="0"/>
              </a:rPr>
              <a:t>A).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60791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9E952-AB45-9946-97A8-A66D609A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2" y="-237067"/>
            <a:ext cx="10131425" cy="1456267"/>
          </a:xfrm>
        </p:spPr>
        <p:txBody>
          <a:bodyPr>
            <a:normAutofit/>
          </a:bodyPr>
          <a:lstStyle/>
          <a:p>
            <a:r>
              <a:rPr lang="ru-RU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Активные галактики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B66035-F4C2-A44B-8BFA-43C46689D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92" y="867228"/>
            <a:ext cx="10131425" cy="5123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Характерной особенностью излучения активных ядер галактик является их высокая мощность и переменность, происходящая на самых различных масштабах времени – от нескольких десятков часов до нескольких лет (в рентгеновском диапазоне спектра – вплоть до нескольких минут). Она свидетельствует о чрезвычайной компактности источника излучения.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Основные свойства </a:t>
            </a:r>
            <a:r>
              <a:rPr lang="ru-RU" sz="1900" dirty="0">
                <a:solidFill>
                  <a:srgbClr val="121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активных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нестационарных галактик (</a:t>
            </a:r>
            <a:r>
              <a:rPr lang="ru-RU" sz="1900" dirty="0" err="1">
                <a:solidFill>
                  <a:srgbClr val="121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сейфертовских</a:t>
            </a:r>
            <a:r>
              <a:rPr lang="ru-RU" sz="1900" dirty="0">
                <a:solidFill>
                  <a:srgbClr val="121F4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галактик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можно сформулировать следующим образом:</a:t>
            </a:r>
            <a:endParaRPr lang="en-US" sz="19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19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Нестационарные</a:t>
            </a:r>
            <a:r>
              <a:rPr lang="ru-RU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явления в галактиках связаны с их ядрами, на которые приходится значительная доля излучения всей галактики (нередко в областях диаметром в 1 парсек выделяется мощность излучения, сравнимая со светимостью нашей Галактики).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Излучение ядер по наблюдениям в широком диапазоне длин волн является </a:t>
            </a:r>
            <a:r>
              <a:rPr lang="ru-RU" sz="19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нетепловым</a:t>
            </a: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Излучение ядер, как правило, является переменным.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Спектры излучения ядер содержат широкие эмиссионные линии, вызванные движением газа с большими скоростями.</a:t>
            </a:r>
          </a:p>
        </p:txBody>
      </p:sp>
    </p:spTree>
    <p:extLst>
      <p:ext uri="{BB962C8B-B14F-4D97-AF65-F5344CB8AC3E}">
        <p14:creationId xmlns:p14="http://schemas.microsoft.com/office/powerpoint/2010/main" val="30233004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A9FD3A-6C56-8743-846A-7F76A8DE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56" y="1"/>
            <a:ext cx="10698843" cy="2056190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Первое и четвертое свойства были сформулированы еще Карлом 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Сейфертом</a:t>
            </a:r>
            <a:r>
              <a:rPr lang="en-US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Активные галактики составляют примерно 1 % от общего числа спиральных галактик.Энергию от галактик и квазаров можно оценить в относительных единицах:</a:t>
            </a:r>
            <a:endParaRPr lang="ru-RU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8B17BF-F6B5-F247-BE6E-03F5396B2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6" y="2056191"/>
            <a:ext cx="2540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DEA7079F-12EB-1B48-8B12-5C5D81599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7" t="52383" r="15463" b="23183"/>
          <a:stretch/>
        </p:blipFill>
        <p:spPr>
          <a:xfrm>
            <a:off x="264913" y="4562929"/>
            <a:ext cx="6314867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8D8C0A-9657-BE47-95FD-3DA089396CBF}"/>
              </a:ext>
            </a:extLst>
          </p:cNvPr>
          <p:cNvSpPr txBox="1"/>
          <p:nvPr/>
        </p:nvSpPr>
        <p:spPr>
          <a:xfrm>
            <a:off x="0" y="4077394"/>
            <a:ext cx="51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prstClr val="black"/>
                </a:solidFill>
                <a:latin typeface="TimesNewRomanPSMT"/>
              </a:rPr>
              <a:t>           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Галактика Дева </a:t>
            </a:r>
            <a:r>
              <a:rPr lang="en-US" sz="1800" dirty="0">
                <a:solidFill>
                  <a:prstClr val="black"/>
                </a:solidFill>
                <a:latin typeface="TimesNewRomanPSMT"/>
              </a:rPr>
              <a:t>A 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с </a:t>
            </a:r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джетом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845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4CD553-D473-534E-8BAD-ACB7F58A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777" y="146353"/>
            <a:ext cx="9096223" cy="6097813"/>
          </a:xfrm>
        </p:spPr>
        <p:txBody>
          <a:bodyPr>
            <a:normAutofit/>
          </a:bodyPr>
          <a:lstStyle/>
          <a:p>
            <a:r>
              <a:rPr lang="ru-RU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Активные галактики можно обнаружить по </a:t>
            </a:r>
            <a:r>
              <a:rPr lang="ru-RU" sz="1900" u="sng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переменности</a:t>
            </a:r>
            <a:r>
              <a:rPr lang="ru-RU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их блеска. Кстати, целый ряд переменных внегалактических объектов был открыт астрономами и занесен в соответствующие каталоги переменных звезд, и только после получения данных о расстояниях до них догадались о внегалактической природе этих объектов. Такова, например, переменная звезда </a:t>
            </a:r>
            <a:r>
              <a:rPr lang="en-US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BW </a:t>
            </a:r>
            <a:r>
              <a:rPr lang="ru-RU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созвездии Тельца, оказавшаяся мощным </a:t>
            </a:r>
            <a:r>
              <a:rPr lang="ru-RU" sz="1900" u="sng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радиоисточником</a:t>
            </a:r>
            <a:r>
              <a:rPr lang="ru-RU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3С120 с оптическим спектром, характерным для </a:t>
            </a:r>
            <a:r>
              <a:rPr lang="ru-RU" sz="1900" u="sng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сейфертовских</a:t>
            </a:r>
            <a:r>
              <a:rPr lang="ru-RU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галактик. В качестве переменных звезд были уже известны и некоторые другие внегалактические объекты: </a:t>
            </a:r>
            <a:r>
              <a:rPr lang="en-US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 </a:t>
            </a:r>
            <a:r>
              <a:rPr lang="ru-RU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Весов, Х Волос Вероники.</a:t>
            </a:r>
            <a:r>
              <a:rPr lang="en-US" sz="1900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Переменность с большой амплитудой блеска как в радио, так и в оптическом диапазонах характерна для </a:t>
            </a:r>
            <a:r>
              <a:rPr lang="ru-RU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лацертид</a:t>
            </a: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названных так по имени </a:t>
            </a:r>
            <a:r>
              <a:rPr lang="en-US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 Lacertae (</a:t>
            </a: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объект в созвездии Ящерицы), первоначально известной как переменная звезда. У </a:t>
            </a:r>
            <a:r>
              <a:rPr lang="ru-RU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лацертид</a:t>
            </a: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оптические спектры являются непрерывными. Блеск </a:t>
            </a:r>
            <a:r>
              <a:rPr lang="ru-RU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лацертид</a:t>
            </a: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изменяется в широких пределах. Излучение </a:t>
            </a:r>
            <a:r>
              <a:rPr lang="ru-RU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лацертид</a:t>
            </a:r>
            <a:r>
              <a:rPr lang="ru-RU" sz="1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сильно поляризовано (до 50–60 %), а это указывает на присутствие магнитного поля.</a:t>
            </a:r>
            <a:endParaRPr lang="ru-RU" sz="1900" u="sng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6502FA-4C5F-454A-A736-93586CC1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8" y="586619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FA3F9C-2B61-2348-B7B4-F6C56111D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88" y="3933852"/>
            <a:ext cx="22225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5A6BCA-BD38-9943-B612-A10265C906A0}"/>
              </a:ext>
            </a:extLst>
          </p:cNvPr>
          <p:cNvSpPr txBox="1"/>
          <p:nvPr/>
        </p:nvSpPr>
        <p:spPr>
          <a:xfrm rot="21292370">
            <a:off x="472644" y="2559133"/>
            <a:ext cx="297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>
                <a:solidFill>
                  <a:prstClr val="black"/>
                </a:solidFill>
                <a:latin typeface="TimesNewRomanPSMT"/>
              </a:rPr>
              <a:t>Источник Лебедь </a:t>
            </a:r>
            <a:r>
              <a:rPr lang="en-US" sz="1800" dirty="0">
                <a:solidFill>
                  <a:prstClr val="black"/>
                </a:solidFill>
                <a:latin typeface="TimesNewRomanPSMT"/>
              </a:rPr>
              <a:t>A – 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один из мощнейших </a:t>
            </a:r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радиоисточников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 нашего неба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076A9D-347D-F74C-8134-07E985CCA0C2}"/>
              </a:ext>
            </a:extLst>
          </p:cNvPr>
          <p:cNvSpPr txBox="1"/>
          <p:nvPr/>
        </p:nvSpPr>
        <p:spPr>
          <a:xfrm>
            <a:off x="449608" y="5886524"/>
            <a:ext cx="264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Сейфертовская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 галактика Персей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446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9B4C59-72B5-C848-B81A-7F7047A4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6" y="327782"/>
            <a:ext cx="10131425" cy="3649133"/>
          </a:xfrm>
        </p:spPr>
        <p:txBody>
          <a:bodyPr>
            <a:noAutofit/>
          </a:bodyPr>
          <a:lstStyle/>
          <a:p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Таким образом, в настоящие время известно несколько </a:t>
            </a:r>
            <a:r>
              <a:rPr lang="en-US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тысяч галактик с 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нестационарными</a:t>
            </a:r>
            <a:r>
              <a:rPr lang="ru-RU" sz="19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ядрами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которое можно разбить на три основные группы:</a:t>
            </a:r>
            <a:r>
              <a:rPr lang="en-US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галактики, подобные обнаруженным 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Сейфертом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сейфертовские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галактики)</a:t>
            </a:r>
            <a:endParaRPr lang="en-US" sz="19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радиогалактики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квазары</a:t>
            </a:r>
            <a:endParaRPr lang="ru-RU" sz="19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объекты типа </a:t>
            </a:r>
            <a:r>
              <a:rPr lang="en-US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 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Ящерицы (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лацертиды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endParaRPr lang="en-US" sz="19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настоящее время общепризнано, что в центре некоторых активных галактик находится 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сверхмассивная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черная дыра. Различие в излучении активных и спокойных галактик связано с разным характером падения вещества на 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сверхмассивные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черные дыры в их ядрах. В активных галактиках много газа, поэтому в них мощные </a:t>
            </a:r>
            <a:r>
              <a:rPr lang="ru-RU" sz="19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аккреционные</a:t>
            </a:r>
            <a:r>
              <a:rPr lang="ru-RU" sz="19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диски.</a:t>
            </a:r>
            <a:endParaRPr lang="ru-RU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7D720E0-8EB6-9F4A-9C7F-35FAB03E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167" y="3825724"/>
            <a:ext cx="2113642" cy="2113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750C4A-9C18-CC42-ABB9-7204E268E8B4}"/>
              </a:ext>
            </a:extLst>
          </p:cNvPr>
          <p:cNvSpPr txBox="1"/>
          <p:nvPr/>
        </p:nvSpPr>
        <p:spPr>
          <a:xfrm>
            <a:off x="8487228" y="5883887"/>
            <a:ext cx="296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Лацертида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NewRomanPSMT"/>
              </a:rPr>
              <a:t>A0 0235+164 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излучает 1041 Вт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94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764</Words>
  <Application>Microsoft Office PowerPoint</Application>
  <PresentationFormat>Произвольный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Небесная</vt:lpstr>
      <vt:lpstr>Активные галактики и квазары</vt:lpstr>
      <vt:lpstr>1. Сформулируйте закон Хаббла. 2. Какими способами можно определить массу галактик?</vt:lpstr>
      <vt:lpstr>КВАЗАРЫ-Интенсивные источники космического радиоизлучения, расстояния до которых оцениваются в миллиарды световых лет, представляющие собой активные ядра далёких галактик.</vt:lpstr>
      <vt:lpstr>Презентация PowerPoint</vt:lpstr>
      <vt:lpstr>Презентация PowerPoint</vt:lpstr>
      <vt:lpstr>Активные галактики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галактики и квазары</dc:title>
  <dc:creator>Неизвестный пользователь</dc:creator>
  <cp:lastModifiedBy>Блиндовский</cp:lastModifiedBy>
  <cp:revision>3</cp:revision>
  <dcterms:created xsi:type="dcterms:W3CDTF">2019-05-06T04:09:21Z</dcterms:created>
  <dcterms:modified xsi:type="dcterms:W3CDTF">2020-04-20T17:27:56Z</dcterms:modified>
</cp:coreProperties>
</file>