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71" r:id="rId4"/>
    <p:sldId id="273" r:id="rId5"/>
    <p:sldId id="274" r:id="rId6"/>
    <p:sldId id="275" r:id="rId7"/>
    <p:sldId id="263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9" r:id="rId17"/>
    <p:sldId id="285" r:id="rId18"/>
    <p:sldId id="270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879E4A-C30B-4AB4-A05F-1D5963BEB0C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14422"/>
            <a:ext cx="6480048" cy="2301240"/>
          </a:xfrm>
        </p:spPr>
        <p:txBody>
          <a:bodyPr>
            <a:noAutofit/>
          </a:bodyPr>
          <a:lstStyle/>
          <a:p>
            <a:r>
              <a:rPr lang="ru-RU" sz="5400" dirty="0">
                <a:effectLst/>
              </a:rPr>
              <a:t>Физика элементарных частиц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492919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Ученые продолжают поиск ответа на вопрос: </a:t>
            </a:r>
          </a:p>
          <a:p>
            <a:r>
              <a:rPr lang="ru-RU" b="1" i="1" dirty="0" smtClean="0"/>
              <a:t>из каких частиц состоит вся материя?</a:t>
            </a:r>
          </a:p>
          <a:p>
            <a:r>
              <a:rPr lang="ru-RU" b="1" i="1" dirty="0" smtClean="0"/>
              <a:t>Путь «вглубь материи» не завершен…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Открываемые частицы по-прежнему называли </a:t>
            </a:r>
            <a:r>
              <a:rPr lang="ru-RU" u="sng" dirty="0" smtClean="0"/>
              <a:t>элементарными</a:t>
            </a:r>
            <a:r>
              <a:rPr lang="ru-RU" dirty="0" smtClean="0"/>
              <a:t>. Но как заметил Ферми, становилось все более очевидным, что </a:t>
            </a:r>
            <a:r>
              <a:rPr lang="ru-RU" u="sng" dirty="0" smtClean="0"/>
              <a:t>понятие «элементарная» относится скорее к уровню наших знаний, чем к истинной природе частицы</a:t>
            </a:r>
            <a:endParaRPr lang="ru-RU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/>
              <a:t>Классификация по видам взаимодействия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5984" y="1500174"/>
            <a:ext cx="3214710" cy="107721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/>
              <a:t>Элементарные частицы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71538" y="3357562"/>
            <a:ext cx="1871663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адроны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72066" y="3357562"/>
            <a:ext cx="1584325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лептоны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4929198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10000"/>
                  </a:schemeClr>
                </a:solidFill>
              </a:rPr>
              <a:t>Адроны </a:t>
            </a:r>
            <a:r>
              <a:rPr lang="ru-RU" dirty="0"/>
              <a:t>– элементарные частицы, участвующие в сильном </a:t>
            </a:r>
            <a:r>
              <a:rPr lang="ru-RU" dirty="0" smtClean="0"/>
              <a:t>взаимодействии (протоны, нейтроны и еще более сотни вновь открытых частиц)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10000"/>
                  </a:schemeClr>
                </a:solidFill>
              </a:rPr>
              <a:t>Лептоны</a:t>
            </a:r>
            <a:r>
              <a:rPr lang="ru-RU" dirty="0">
                <a:solidFill>
                  <a:srgbClr val="FF33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smtClean="0"/>
              <a:t>фундаментальные частицы, </a:t>
            </a:r>
            <a:r>
              <a:rPr lang="ru-RU" dirty="0"/>
              <a:t>не </a:t>
            </a:r>
            <a:r>
              <a:rPr lang="ru-RU" dirty="0" smtClean="0"/>
              <a:t>участвующие в </a:t>
            </a:r>
            <a:r>
              <a:rPr lang="ru-RU" dirty="0"/>
              <a:t>сильном взаимодействии (12 частиц – 6 частиц и 6 античастиц</a:t>
            </a:r>
            <a:r>
              <a:rPr lang="ru-RU" dirty="0" smtClean="0"/>
              <a:t>). (электрон, нейтрино …)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133285">
            <a:off x="2010243" y="2758773"/>
            <a:ext cx="357190" cy="640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192448">
            <a:off x="5313168" y="2752401"/>
            <a:ext cx="357190" cy="656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Структура адронов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Адроны</a:t>
            </a:r>
          </a:p>
          <a:p>
            <a:pPr algn="ctr">
              <a:buFontTx/>
              <a:buNone/>
            </a:pPr>
            <a:r>
              <a:rPr lang="ru-RU" dirty="0"/>
              <a:t> </a:t>
            </a:r>
          </a:p>
          <a:p>
            <a:pPr algn="just">
              <a:buFontTx/>
              <a:buNone/>
            </a:pPr>
            <a:r>
              <a:rPr lang="ru-RU" dirty="0"/>
              <a:t>    </a:t>
            </a:r>
            <a:r>
              <a:rPr lang="ru-RU" b="1" i="1" dirty="0" smtClean="0"/>
              <a:t>барионы-</a:t>
            </a:r>
            <a:r>
              <a:rPr lang="ru-RU" dirty="0" smtClean="0"/>
              <a:t>                             </a:t>
            </a:r>
            <a:r>
              <a:rPr lang="ru-RU" b="1" i="1" dirty="0" smtClean="0"/>
              <a:t>мезоны-</a:t>
            </a:r>
          </a:p>
          <a:p>
            <a:pPr algn="ctr">
              <a:buFontTx/>
              <a:buNone/>
            </a:pPr>
            <a:r>
              <a:rPr lang="ru-RU" sz="2000" dirty="0" smtClean="0"/>
              <a:t> состоят из </a:t>
            </a:r>
          </a:p>
          <a:p>
            <a:pPr>
              <a:buFontTx/>
              <a:buNone/>
            </a:pPr>
            <a:r>
              <a:rPr lang="ru-RU" sz="2000" dirty="0" smtClean="0"/>
              <a:t>          3 кварков                                                  кварка </a:t>
            </a:r>
            <a:r>
              <a:rPr lang="ru-RU" sz="2000" dirty="0"/>
              <a:t>и </a:t>
            </a:r>
            <a:r>
              <a:rPr lang="ru-RU" sz="2000" dirty="0" err="1" smtClean="0"/>
              <a:t>антикварка</a:t>
            </a:r>
            <a:endParaRPr lang="ru-RU" sz="2000" dirty="0"/>
          </a:p>
          <a:p>
            <a:pPr algn="just">
              <a:buFontTx/>
              <a:buNone/>
            </a:pPr>
            <a:endParaRPr lang="ru-RU" b="1" i="1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2357422" y="2143116"/>
            <a:ext cx="7191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857884" y="2071678"/>
            <a:ext cx="9366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174" name="Picture 6" descr="p247-2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508500"/>
            <a:ext cx="6048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1857356" y="342900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786578" y="335756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Кварки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6491288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/>
              <a:t> </a:t>
            </a:r>
            <a:r>
              <a:rPr lang="ru-RU" sz="2400" dirty="0"/>
              <a:t>имеют дробный электрический заряд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 dirty="0"/>
              <a:t>u</a:t>
            </a:r>
            <a:r>
              <a:rPr lang="ru-RU" sz="2400" u="sng" dirty="0"/>
              <a:t> – кварк  </a:t>
            </a:r>
            <a:r>
              <a:rPr lang="ru-RU" sz="2400" dirty="0"/>
              <a:t>+2/3 е   </a:t>
            </a:r>
            <a:r>
              <a:rPr lang="en-US" sz="2400" u="sng" dirty="0"/>
              <a:t>d </a:t>
            </a:r>
            <a:r>
              <a:rPr lang="ru-RU" sz="2400" u="sng" dirty="0"/>
              <a:t>– кварк  </a:t>
            </a:r>
            <a:r>
              <a:rPr lang="ru-RU" sz="2400" dirty="0"/>
              <a:t>-1/3 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00B0F0"/>
                </a:solidFill>
              </a:rPr>
              <a:t>Протон </a:t>
            </a:r>
            <a:r>
              <a:rPr lang="en-US" sz="2400" b="1" dirty="0" err="1">
                <a:solidFill>
                  <a:srgbClr val="00B0F0"/>
                </a:solidFill>
              </a:rPr>
              <a:t>uud</a:t>
            </a:r>
            <a:r>
              <a:rPr lang="ru-RU" sz="2400" dirty="0"/>
              <a:t>, </a:t>
            </a:r>
            <a:r>
              <a:rPr lang="en-US" sz="2400" dirty="0"/>
              <a:t> </a:t>
            </a:r>
            <a:r>
              <a:rPr lang="ru-RU" sz="2400" b="1" dirty="0">
                <a:solidFill>
                  <a:srgbClr val="00B050"/>
                </a:solidFill>
              </a:rPr>
              <a:t>нейтрон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udd</a:t>
            </a:r>
            <a:endParaRPr lang="ru-RU" sz="2400" b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/>
              <a:t>При увеличении расстояния между ними сила притяжения неограниченно возрастает, при разрыве связи рождаются новые кварки и </a:t>
            </a:r>
            <a:r>
              <a:rPr lang="ru-RU" sz="2400" dirty="0" err="1"/>
              <a:t>антикварки</a:t>
            </a:r>
            <a:r>
              <a:rPr lang="ru-RU" sz="2400" dirty="0"/>
              <a:t>, которые могут объединиться в новые адроны.</a:t>
            </a:r>
          </a:p>
        </p:txBody>
      </p:sp>
      <p:pic>
        <p:nvPicPr>
          <p:cNvPr id="8196" name="Picture 4" descr="p248-2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565400"/>
            <a:ext cx="14763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Характеристики кварков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i="1" dirty="0"/>
              <a:t>Цветовой заряд (цвет):</a:t>
            </a:r>
            <a:r>
              <a:rPr lang="ru-RU" dirty="0"/>
              <a:t>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красный</a:t>
            </a:r>
            <a:r>
              <a:rPr lang="ru-RU" dirty="0"/>
              <a:t>,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зеленый</a:t>
            </a:r>
            <a:r>
              <a:rPr lang="ru-RU" dirty="0"/>
              <a:t>,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синий</a:t>
            </a:r>
            <a:r>
              <a:rPr lang="ru-RU" dirty="0"/>
              <a:t>.</a:t>
            </a:r>
          </a:p>
          <a:p>
            <a:pPr>
              <a:lnSpc>
                <a:spcPct val="90000"/>
              </a:lnSpc>
            </a:pPr>
            <a:r>
              <a:rPr lang="ru-RU" i="1" dirty="0"/>
              <a:t>Аромат кварков</a:t>
            </a:r>
            <a:r>
              <a:rPr lang="ru-RU" dirty="0"/>
              <a:t>: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 </a:t>
            </a:r>
            <a:r>
              <a:rPr lang="en-US" dirty="0"/>
              <a:t>- </a:t>
            </a:r>
            <a:r>
              <a:rPr lang="ru-RU" dirty="0"/>
              <a:t>странный,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- </a:t>
            </a:r>
            <a:r>
              <a:rPr lang="ru-RU" dirty="0"/>
              <a:t>очаровательный,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 </a:t>
            </a:r>
            <a:r>
              <a:rPr lang="en-US" dirty="0"/>
              <a:t>- </a:t>
            </a:r>
            <a:r>
              <a:rPr lang="ru-RU" dirty="0"/>
              <a:t>красивый,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 – </a:t>
            </a:r>
            <a:r>
              <a:rPr lang="ru-RU" dirty="0" smtClean="0"/>
              <a:t>правдивый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i="1" dirty="0"/>
              <a:t>Существуют 6 кварков и 6 </a:t>
            </a:r>
            <a:r>
              <a:rPr lang="ru-RU" i="1" dirty="0" err="1"/>
              <a:t>антикварков</a:t>
            </a:r>
            <a:r>
              <a:rPr lang="ru-RU" i="1" dirty="0"/>
              <a:t>, каждый из которых может иметь три цвета. Свободные кварки не наблюдаемы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Фундаментальные частицы и фундаментальные взаимодействия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1"/>
            <a:ext cx="7467600" cy="242889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 dirty="0" smtClean="0"/>
              <a:t>Фундаментальные частицы –</a:t>
            </a:r>
          </a:p>
          <a:p>
            <a:pPr algn="just">
              <a:buFontTx/>
              <a:buNone/>
            </a:pPr>
            <a:r>
              <a:rPr lang="ru-RU" i="1" dirty="0" smtClean="0"/>
              <a:t> бесструктурные частицы, которые не удалось описать как составляющие. Это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4429132"/>
            <a:ext cx="25003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лептоны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5143512"/>
            <a:ext cx="25003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кварки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взаимодействия элементарных частиц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0" cy="443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410"/>
                <a:gridCol w="2082410"/>
                <a:gridCol w="2082410"/>
                <a:gridCol w="2082410"/>
              </a:tblGrid>
              <a:tr h="88011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Взаимодейст-вие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Взаимодейств-ующие</a:t>
                      </a:r>
                      <a:r>
                        <a:rPr lang="ru-RU" dirty="0" smtClean="0"/>
                        <a:t>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радиус действия (м)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Осуществляет-ся</a:t>
                      </a:r>
                      <a:r>
                        <a:rPr lang="ru-RU" dirty="0" smtClean="0"/>
                        <a:t> через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Сильное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Нуклоны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r>
                        <a:rPr lang="ru-RU" baseline="30000" dirty="0" smtClean="0"/>
                        <a:t>-15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Глюоны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Электромаг-нитное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Заряженные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Бесконечность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Слабое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r>
                        <a:rPr lang="ru-RU" baseline="30000" dirty="0" smtClean="0"/>
                        <a:t>-18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Бозоны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Гравитацион-ное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бесконечность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Гравитоны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Сколько существует частиц – переносчиков взаимодействия?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467600" cy="3554419"/>
          </a:xfrm>
        </p:spPr>
        <p:txBody>
          <a:bodyPr/>
          <a:lstStyle/>
          <a:p>
            <a:pPr marL="36576" indent="0" algn="just">
              <a:buNone/>
            </a:pPr>
            <a:r>
              <a:rPr lang="ru-RU" dirty="0" smtClean="0"/>
              <a:t>Общее число частиц 13 (8 </a:t>
            </a:r>
            <a:r>
              <a:rPr lang="ru-RU" dirty="0" err="1" smtClean="0"/>
              <a:t>глюонов</a:t>
            </a:r>
            <a:r>
              <a:rPr lang="ru-RU" dirty="0" smtClean="0"/>
              <a:t>, фотон, три векторных бозона и гравитон)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Фундаментальное свойство элементарных частиц – их </a:t>
            </a:r>
            <a:r>
              <a:rPr lang="ru-RU" sz="2400" dirty="0" err="1" smtClean="0"/>
              <a:t>взаимопревращаемость</a:t>
            </a:r>
            <a:endParaRPr lang="ru-RU" sz="2400" dirty="0" smtClean="0"/>
          </a:p>
          <a:p>
            <a:r>
              <a:rPr lang="ru-RU" sz="2400" dirty="0" smtClean="0"/>
              <a:t>Для всех типов взаимодействия элементарных частиц выполняются законы сохранения энергии, импульса, момента импульса и электрических зарядов.</a:t>
            </a:r>
          </a:p>
          <a:p>
            <a:r>
              <a:rPr lang="ru-RU" sz="2400" dirty="0" smtClean="0"/>
              <a:t>В настоящее время считается, что истинно элементарными частицами являются 6 лептонов и 6 </a:t>
            </a:r>
            <a:r>
              <a:rPr lang="ru-RU" sz="2400" dirty="0" err="1" smtClean="0"/>
              <a:t>антилептонов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Адроны согласно современным представлениям, состоят из кварков (с дробными электрическими зарядами(+2/3е и -1/3е) и </a:t>
            </a:r>
            <a:r>
              <a:rPr lang="ru-RU" sz="2400" dirty="0" err="1" smtClean="0"/>
              <a:t>антикварков</a:t>
            </a:r>
            <a:endParaRPr lang="ru-RU" sz="2400" dirty="0" smtClean="0"/>
          </a:p>
          <a:p>
            <a:pPr algn="r"/>
            <a:r>
              <a:rPr lang="ru-RU" dirty="0" smtClean="0"/>
              <a:t>Д.З.§28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ГЛАВНОЕ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§§114,115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928802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10000"/>
                  </a:schemeClr>
                </a:solidFill>
              </a:rPr>
              <a:t>Элементарная частица </a:t>
            </a:r>
            <a:r>
              <a:rPr lang="ru-RU" sz="4000" dirty="0" smtClean="0"/>
              <a:t>– микрообъект, который невозможно расщепить на составные части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01122" cy="4525963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dirty="0" smtClean="0"/>
              <a:t>От электрона до позитрона: 1897-1932гг.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36576" indent="0" algn="just">
              <a:buNone/>
            </a:pPr>
            <a:r>
              <a:rPr lang="ru-RU" dirty="0" smtClean="0"/>
              <a:t>Список </a:t>
            </a:r>
            <a:r>
              <a:rPr lang="ru-RU" dirty="0" smtClean="0"/>
              <a:t>элементарных частиц был невелик:</a:t>
            </a:r>
          </a:p>
          <a:p>
            <a:pPr lvl="1" algn="just"/>
            <a:r>
              <a:rPr lang="ru-RU" dirty="0" smtClean="0"/>
              <a:t> три частицы – </a:t>
            </a:r>
            <a:r>
              <a:rPr lang="ru-RU" dirty="0" smtClean="0">
                <a:solidFill>
                  <a:srgbClr val="C00000"/>
                </a:solidFill>
              </a:rPr>
              <a:t>электрон, протон, нейтрон</a:t>
            </a:r>
            <a:r>
              <a:rPr lang="ru-RU" dirty="0" smtClean="0"/>
              <a:t>  – входят в состав всех атомов; </a:t>
            </a:r>
          </a:p>
          <a:p>
            <a:pPr lvl="1" algn="just"/>
            <a:r>
              <a:rPr lang="ru-RU" dirty="0" smtClean="0">
                <a:solidFill>
                  <a:srgbClr val="C00000"/>
                </a:solidFill>
              </a:rPr>
              <a:t>фотон</a:t>
            </a:r>
            <a:r>
              <a:rPr lang="ru-RU" dirty="0" smtClean="0"/>
              <a:t>  (квант электромагнитного поля) участвует во взаимодействии заряженных частиц и процессах излучения и поглощения света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Второй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525963"/>
          </a:xfrm>
        </p:spPr>
        <p:txBody>
          <a:bodyPr/>
          <a:lstStyle/>
          <a:p>
            <a:pPr marL="36576" indent="0" algn="just">
              <a:buNone/>
            </a:pPr>
            <a:r>
              <a:rPr lang="ru-RU" sz="3200" dirty="0" smtClean="0"/>
              <a:t>От позитрона до кварков: 1932-1964гг. Начался </a:t>
            </a:r>
            <a:r>
              <a:rPr lang="ru-RU" sz="3200" dirty="0" smtClean="0"/>
              <a:t>после Второй мировой войны с открытия </a:t>
            </a:r>
            <a:r>
              <a:rPr lang="ru-RU" sz="3200" dirty="0" smtClean="0"/>
              <a:t>пи-мезона </a:t>
            </a:r>
            <a:r>
              <a:rPr lang="ru-RU" sz="3200" dirty="0" smtClean="0"/>
              <a:t>в космических лучах</a:t>
            </a:r>
            <a:r>
              <a:rPr lang="ru-RU" sz="3200" dirty="0" smtClean="0"/>
              <a:t>.</a:t>
            </a:r>
          </a:p>
          <a:p>
            <a:pPr marL="36576" indent="0" algn="just">
              <a:buNone/>
            </a:pPr>
            <a:r>
              <a:rPr lang="ru-RU" sz="3200" dirty="0" smtClean="0"/>
              <a:t>Все элементарные частицы превращаются друг в друга.</a:t>
            </a:r>
            <a:endParaRPr lang="ru-RU" sz="3200" dirty="0" smtClean="0"/>
          </a:p>
          <a:p>
            <a:pPr marL="36576" indent="0" algn="just">
              <a:buNone/>
            </a:pPr>
            <a:r>
              <a:rPr lang="ru-RU" sz="3200" dirty="0" smtClean="0"/>
              <a:t>Начиная с этого года была открыта не одна сотня элементарных частиц.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Третий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dirty="0" smtClean="0"/>
              <a:t>От гипотезы о кварках 1964г. до наших дней.</a:t>
            </a:r>
          </a:p>
          <a:p>
            <a:pPr marL="36576" indent="0" algn="just">
              <a:buNone/>
            </a:pPr>
            <a:r>
              <a:rPr lang="ru-RU" dirty="0" smtClean="0"/>
              <a:t>Большинство элементарных частиц имеет сложную структуру.</a:t>
            </a:r>
          </a:p>
          <a:p>
            <a:pPr marL="36576" indent="0" algn="just">
              <a:buNone/>
            </a:pPr>
            <a:r>
              <a:rPr lang="ru-RU" dirty="0" smtClean="0"/>
              <a:t>Третий </a:t>
            </a:r>
            <a:r>
              <a:rPr lang="ru-RU" dirty="0" smtClean="0"/>
              <a:t>этап развития физики частиц </a:t>
            </a:r>
            <a:r>
              <a:rPr lang="ru-RU" dirty="0" smtClean="0"/>
              <a:t>начался, когда </a:t>
            </a:r>
            <a:r>
              <a:rPr lang="ru-RU" dirty="0" smtClean="0"/>
              <a:t>М. </a:t>
            </a:r>
            <a:r>
              <a:rPr lang="ru-RU" dirty="0" err="1" smtClean="0"/>
              <a:t>Гелл-Манн</a:t>
            </a:r>
            <a:r>
              <a:rPr lang="ru-RU" dirty="0" smtClean="0"/>
              <a:t> и независимо Дж. Цвейг предложили модель строения сильновзаимодействующих частиц из фундаментальных частиц – кварков.</a:t>
            </a:r>
          </a:p>
          <a:p>
            <a:pPr marL="36576" indent="0" algn="just">
              <a:buNone/>
            </a:pPr>
            <a:r>
              <a:rPr lang="ru-RU" dirty="0" smtClean="0"/>
              <a:t>Число различных кварков равно шести.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Частицы и античастицы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257428"/>
          </a:xfrm>
        </p:spPr>
        <p:txBody>
          <a:bodyPr/>
          <a:lstStyle/>
          <a:p>
            <a:pPr marL="36576" indent="0" algn="ctr">
              <a:buNone/>
            </a:pPr>
            <a:r>
              <a:rPr lang="ru-RU" dirty="0" smtClean="0"/>
              <a:t>Элементарные частицы существуют в </a:t>
            </a:r>
            <a:endParaRPr lang="ru-RU" dirty="0" smtClean="0"/>
          </a:p>
          <a:p>
            <a:pPr marL="36576" indent="0" algn="ctr">
              <a:buNone/>
            </a:pPr>
            <a:r>
              <a:rPr lang="ru-RU" u="sng" dirty="0" smtClean="0"/>
              <a:t>2</a:t>
            </a:r>
            <a:r>
              <a:rPr lang="ru-RU" u="sng" baseline="30000" dirty="0" smtClean="0"/>
              <a:t>х</a:t>
            </a:r>
            <a:r>
              <a:rPr lang="ru-RU" u="sng" dirty="0" smtClean="0"/>
              <a:t> </a:t>
            </a:r>
            <a:r>
              <a:rPr lang="ru-RU" u="sng" dirty="0" smtClean="0"/>
              <a:t>разновидностях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496"/>
            <a:ext cx="3643338" cy="7143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частица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857496"/>
            <a:ext cx="3643338" cy="7143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античастица</a:t>
            </a:r>
            <a:endParaRPr lang="ru-RU" sz="4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785918" y="2571744"/>
            <a:ext cx="500066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57950" y="2571744"/>
            <a:ext cx="500066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64331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chemeClr val="accent6">
                    <a:lumMod val="25000"/>
                  </a:schemeClr>
                </a:solidFill>
              </a:rPr>
              <a:t>Античастицы</a:t>
            </a:r>
            <a:r>
              <a:rPr lang="ru-RU" dirty="0" smtClean="0"/>
              <a:t>(</a:t>
            </a:r>
            <a:r>
              <a:rPr lang="en-US" dirty="0" smtClean="0">
                <a:cs typeface="Arial" charset="0"/>
              </a:rPr>
              <a:t>ā</a:t>
            </a:r>
            <a:r>
              <a:rPr lang="ru-RU" dirty="0" smtClean="0"/>
              <a:t>) – элементарная частица имеющая (по отношению к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частице</a:t>
            </a:r>
            <a:r>
              <a:rPr lang="ru-RU" dirty="0" smtClean="0"/>
              <a:t>) равную массу покоя, одинаковый спин, время жизни и </a:t>
            </a:r>
            <a:r>
              <a:rPr lang="ru-RU" u="sng" dirty="0" smtClean="0"/>
              <a:t>противоположный заряд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35782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Первая античастица обнаружена в 1932г. американским физиком </a:t>
            </a:r>
            <a:r>
              <a:rPr lang="ru-RU" sz="2400" dirty="0" err="1" smtClean="0"/>
              <a:t>К.Андерсоном</a:t>
            </a:r>
            <a:r>
              <a:rPr lang="ru-RU" sz="2400" dirty="0" smtClean="0"/>
              <a:t> в космическом излучении. Эту античастицу </a:t>
            </a:r>
            <a:r>
              <a:rPr lang="ru-RU" sz="2400" u="sng" dirty="0" smtClean="0"/>
              <a:t>электрона</a:t>
            </a:r>
            <a:r>
              <a:rPr lang="ru-RU" sz="2400" dirty="0" smtClean="0"/>
              <a:t> назвали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</a:rPr>
              <a:t>позитроном</a:t>
            </a:r>
            <a:endParaRPr lang="ru-RU" sz="2400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576899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1932г. открыто более 400 элементарных частиц. </a:t>
            </a:r>
          </a:p>
          <a:p>
            <a:r>
              <a:rPr lang="ru-RU" sz="3600" dirty="0" smtClean="0"/>
              <a:t>Для классификации используют:</a:t>
            </a:r>
          </a:p>
          <a:p>
            <a:pPr lvl="2"/>
            <a:r>
              <a:rPr lang="ru-RU" sz="3000" dirty="0" smtClean="0"/>
              <a:t> </a:t>
            </a:r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электрический заряд, 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спин (собственный момент количества движения), 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время жизни,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виды взаимодействия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Взаимопревращение элементарных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971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ОСНОВНОЕ СВОЙСТВО ЭЛЕМЕНТАРНЫХ ЧАСТИЦ</a:t>
            </a:r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2714612" y="1428736"/>
            <a:ext cx="3071834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435769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ВТОРОЙ ПОЛОВИНЕ 20 ВЕКА ВЫЯСНИЛОСЬ, ЧТО ПРИ СТОЛКНОВЕНИЯХ ЧАСТИЦ ОНИ НЕ «РАСКАЛЫВАЮТСЯ» НА БОЛЕЕ ПРОСТЫЕ ЧАСТИЦЫ, А ВМЕСТО ЭТОГО РОЖДАЮТСЯ НОВЫЕ ЧАСТИЦЫ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Аннигиляция</a:t>
            </a:r>
            <a:r>
              <a:rPr lang="ru-RU" sz="2800" dirty="0" smtClean="0"/>
              <a:t> – процесс взаимодействия элементарной частицы с ее античастицей, в результате которой они превращаются в </a:t>
            </a:r>
            <a:r>
              <a:rPr lang="el-GR" sz="2800" dirty="0" smtClean="0">
                <a:cs typeface="Arial" pitchFamily="34" charset="0"/>
              </a:rPr>
              <a:t>γ</a:t>
            </a:r>
            <a:r>
              <a:rPr lang="ru-RU" sz="2800" dirty="0" smtClean="0"/>
              <a:t>-кванты (фотоны) или другие частицы.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е</a:t>
            </a:r>
            <a:r>
              <a:rPr lang="ru-RU" sz="2800" b="1" baseline="30000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 + </a:t>
            </a: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</a:rPr>
              <a:t>е</a:t>
            </a:r>
            <a:r>
              <a:rPr lang="ru-RU" sz="2800" b="1" baseline="30000" dirty="0" err="1" smtClean="0">
                <a:solidFill>
                  <a:schemeClr val="accent6">
                    <a:lumMod val="10000"/>
                  </a:schemeClr>
                </a:solidFill>
              </a:rPr>
              <a:t>+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→ 2 </a:t>
            </a:r>
            <a:r>
              <a:rPr lang="el-GR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γ</a:t>
            </a:r>
            <a:endParaRPr lang="ru-RU" sz="2800" b="1" dirty="0" smtClean="0">
              <a:solidFill>
                <a:schemeClr val="accent6">
                  <a:lumMod val="10000"/>
                </a:schemeClr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cs typeface="Arial" pitchFamily="34" charset="0"/>
              </a:rPr>
              <a:t>    </a:t>
            </a:r>
            <a:r>
              <a:rPr lang="ru-RU" i="1" dirty="0" smtClean="0">
                <a:cs typeface="Arial" pitchFamily="34" charset="0"/>
              </a:rPr>
              <a:t>Один </a:t>
            </a:r>
            <a:r>
              <a:rPr lang="el-GR" i="1" dirty="0" smtClean="0">
                <a:cs typeface="Arial" pitchFamily="34" charset="0"/>
              </a:rPr>
              <a:t>γ</a:t>
            </a:r>
            <a:r>
              <a:rPr lang="ru-RU" i="1" dirty="0" smtClean="0">
                <a:cs typeface="Arial" pitchFamily="34" charset="0"/>
              </a:rPr>
              <a:t>-квант не образуется т.к. одновременно должны быть выполнены законы сохранения импульса и энергии.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i="1" dirty="0" smtClean="0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Рождение пары </a:t>
            </a:r>
            <a:r>
              <a:rPr lang="ru-RU" sz="2800" dirty="0" smtClean="0">
                <a:cs typeface="Arial" pitchFamily="34" charset="0"/>
              </a:rPr>
              <a:t>– процесс обратный аннигиляции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γ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  <a:sym typeface="Wingdings 3"/>
              </a:rPr>
              <a:t>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е</a:t>
            </a:r>
            <a:r>
              <a:rPr lang="ru-RU" sz="2800" b="1" baseline="30000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-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  +  </a:t>
            </a: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е</a:t>
            </a:r>
            <a:r>
              <a:rPr lang="ru-RU" sz="2800" b="1" baseline="30000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+</a:t>
            </a:r>
            <a:endParaRPr lang="ru-RU" sz="2800" b="1" baseline="30000" dirty="0" smtClean="0">
              <a:solidFill>
                <a:schemeClr val="accent6">
                  <a:lumMod val="1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719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Физика элементарных частиц</vt:lpstr>
      <vt:lpstr>Презентация PowerPoint</vt:lpstr>
      <vt:lpstr>Первый этап развития физики частиц</vt:lpstr>
      <vt:lpstr>Второй этап развития физики частиц</vt:lpstr>
      <vt:lpstr>Третий этап развития физики частиц</vt:lpstr>
      <vt:lpstr>Частицы и античастицы</vt:lpstr>
      <vt:lpstr>Презентация PowerPoint</vt:lpstr>
      <vt:lpstr>Взаимопревращение элементарных частиц</vt:lpstr>
      <vt:lpstr>Презентация PowerPoint</vt:lpstr>
      <vt:lpstr>Презентация PowerPoint</vt:lpstr>
      <vt:lpstr>Классификация по видам взаимодействия</vt:lpstr>
      <vt:lpstr>Структура адронов</vt:lpstr>
      <vt:lpstr>Кварки</vt:lpstr>
      <vt:lpstr>Характеристики кварков</vt:lpstr>
      <vt:lpstr>Фундаментальные частицы и фундаментальные взаимодействия</vt:lpstr>
      <vt:lpstr>Типы взаимодействия элементарных частиц</vt:lpstr>
      <vt:lpstr>Сколько существует частиц – переносчиков взаимодействия?</vt:lpstr>
      <vt:lpstr>Презентация PowerPoint</vt:lpstr>
      <vt:lpstr>Домашнее задание. §§114,115</vt:lpstr>
    </vt:vector>
  </TitlesOfParts>
  <Company>МОУ Отрадовская СОШ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развития физики элементарных частиц. Физика элементарных частиц</dc:title>
  <cp:lastModifiedBy>Блиндовский</cp:lastModifiedBy>
  <cp:revision>28</cp:revision>
  <dcterms:created xsi:type="dcterms:W3CDTF">2009-05-14T20:37:06Z</dcterms:created>
  <dcterms:modified xsi:type="dcterms:W3CDTF">2020-04-29T07:00:21Z</dcterms:modified>
</cp:coreProperties>
</file>