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7" r:id="rId3"/>
    <p:sldId id="271" r:id="rId4"/>
    <p:sldId id="273" r:id="rId5"/>
    <p:sldId id="274" r:id="rId6"/>
    <p:sldId id="275" r:id="rId7"/>
    <p:sldId id="263" r:id="rId8"/>
    <p:sldId id="276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69" r:id="rId17"/>
    <p:sldId id="285" r:id="rId18"/>
    <p:sldId id="270" r:id="rId19"/>
    <p:sldId id="28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F879E4A-C30B-4AB4-A05F-1D5963BEB0C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A1C5C0C-E7CB-4D7E-86FF-44CBCB5DA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214422"/>
            <a:ext cx="6480048" cy="2301240"/>
          </a:xfrm>
        </p:spPr>
        <p:txBody>
          <a:bodyPr>
            <a:noAutofit/>
          </a:bodyPr>
          <a:lstStyle/>
          <a:p>
            <a:r>
              <a:rPr lang="ru-RU" sz="5400" dirty="0">
                <a:effectLst/>
              </a:rPr>
              <a:t>Физика элементарных частиц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4929198"/>
            <a:ext cx="71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Ученые продолжают поиск ответа на вопрос: </a:t>
            </a:r>
          </a:p>
          <a:p>
            <a:r>
              <a:rPr lang="ru-RU" b="1" i="1" dirty="0" smtClean="0"/>
              <a:t>из каких частиц состоит вся материя?</a:t>
            </a:r>
          </a:p>
          <a:p>
            <a:r>
              <a:rPr lang="ru-RU" b="1" i="1" dirty="0" smtClean="0"/>
              <a:t>Путь «вглубь материи» не завершен…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Открываемые частицы по-прежнему называли </a:t>
            </a:r>
            <a:r>
              <a:rPr lang="ru-RU" u="sng" dirty="0" smtClean="0"/>
              <a:t>элементарными</a:t>
            </a:r>
            <a:r>
              <a:rPr lang="ru-RU" dirty="0" smtClean="0"/>
              <a:t>. Но как заметил Ферми, становилось все более очевидным, что </a:t>
            </a:r>
            <a:r>
              <a:rPr lang="ru-RU" u="sng" dirty="0" smtClean="0"/>
              <a:t>понятие «элементарная» относится скорее к уровню наших знаний, чем к истинной природе частицы</a:t>
            </a:r>
            <a:endParaRPr lang="ru-RU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/>
              <a:t>Классификация по видам взаимодействия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5984" y="1500174"/>
            <a:ext cx="3214710" cy="107721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/>
              <a:t>Элементарные частицы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71538" y="3357562"/>
            <a:ext cx="1871663" cy="46166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/>
              <a:t>адроны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072066" y="3357562"/>
            <a:ext cx="1584325" cy="46166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/>
              <a:t>лептоны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0" y="4929198"/>
            <a:ext cx="91440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6">
                    <a:lumMod val="10000"/>
                  </a:schemeClr>
                </a:solidFill>
              </a:rPr>
              <a:t>Адроны </a:t>
            </a:r>
            <a:r>
              <a:rPr lang="ru-RU" dirty="0"/>
              <a:t>– элементарные частицы, участвующие в сильном </a:t>
            </a:r>
            <a:r>
              <a:rPr lang="ru-RU" dirty="0" smtClean="0"/>
              <a:t>взаимодействии (протоны, нейтроны и еще более сотни вновь открытых частиц)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6">
                    <a:lumMod val="10000"/>
                  </a:schemeClr>
                </a:solidFill>
              </a:rPr>
              <a:t>Лептоны</a:t>
            </a:r>
            <a:r>
              <a:rPr lang="ru-RU" dirty="0">
                <a:solidFill>
                  <a:srgbClr val="FF33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smtClean="0"/>
              <a:t>фундаментальные частицы, </a:t>
            </a:r>
            <a:r>
              <a:rPr lang="ru-RU" dirty="0"/>
              <a:t>не </a:t>
            </a:r>
            <a:r>
              <a:rPr lang="ru-RU" dirty="0" smtClean="0"/>
              <a:t>участвующие в </a:t>
            </a:r>
            <a:r>
              <a:rPr lang="ru-RU" dirty="0"/>
              <a:t>сильном взаимодействии (12 частиц – 6 частиц и 6 античастиц</a:t>
            </a:r>
            <a:r>
              <a:rPr lang="ru-RU" dirty="0" smtClean="0"/>
              <a:t>). (электрон, нейтрино …)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2133285">
            <a:off x="2010243" y="2758773"/>
            <a:ext cx="357190" cy="6403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9192448">
            <a:off x="5313168" y="2752401"/>
            <a:ext cx="357190" cy="6569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/>
              <a:t>Структура адронов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43956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dirty="0"/>
              <a:t>Адроны</a:t>
            </a:r>
          </a:p>
          <a:p>
            <a:pPr algn="ctr">
              <a:buFontTx/>
              <a:buNone/>
            </a:pPr>
            <a:r>
              <a:rPr lang="ru-RU" dirty="0"/>
              <a:t> </a:t>
            </a:r>
          </a:p>
          <a:p>
            <a:pPr algn="just">
              <a:buFontTx/>
              <a:buNone/>
            </a:pPr>
            <a:r>
              <a:rPr lang="ru-RU" dirty="0"/>
              <a:t>    </a:t>
            </a:r>
            <a:r>
              <a:rPr lang="ru-RU" b="1" i="1" dirty="0" smtClean="0"/>
              <a:t>барионы-</a:t>
            </a:r>
            <a:r>
              <a:rPr lang="ru-RU" dirty="0" smtClean="0"/>
              <a:t>                             </a:t>
            </a:r>
            <a:r>
              <a:rPr lang="ru-RU" b="1" i="1" dirty="0" smtClean="0"/>
              <a:t>мезоны-</a:t>
            </a:r>
          </a:p>
          <a:p>
            <a:pPr algn="ctr">
              <a:buFontTx/>
              <a:buNone/>
            </a:pPr>
            <a:r>
              <a:rPr lang="ru-RU" sz="2000" dirty="0" smtClean="0"/>
              <a:t> состоят из </a:t>
            </a:r>
          </a:p>
          <a:p>
            <a:pPr>
              <a:buFontTx/>
              <a:buNone/>
            </a:pPr>
            <a:r>
              <a:rPr lang="ru-RU" sz="2000" dirty="0" smtClean="0"/>
              <a:t>          3 кварков                                                  кварка </a:t>
            </a:r>
            <a:r>
              <a:rPr lang="ru-RU" sz="2000" dirty="0"/>
              <a:t>и </a:t>
            </a:r>
            <a:r>
              <a:rPr lang="ru-RU" sz="2000" dirty="0" err="1" smtClean="0"/>
              <a:t>антикварка</a:t>
            </a:r>
            <a:endParaRPr lang="ru-RU" sz="2000" dirty="0"/>
          </a:p>
          <a:p>
            <a:pPr algn="just">
              <a:buFontTx/>
              <a:buNone/>
            </a:pPr>
            <a:endParaRPr lang="ru-RU" b="1" i="1" dirty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2357422" y="2143116"/>
            <a:ext cx="7191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5857884" y="2071678"/>
            <a:ext cx="936625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7174" name="Picture 6" descr="p247-2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4508500"/>
            <a:ext cx="60483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 стрелкой 9"/>
          <p:cNvCxnSpPr/>
          <p:nvPr/>
        </p:nvCxnSpPr>
        <p:spPr>
          <a:xfrm rot="5400000">
            <a:off x="1857356" y="3429000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6786578" y="3357562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/>
              <a:t>Кварки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785926"/>
            <a:ext cx="6491288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i="1" dirty="0"/>
              <a:t> </a:t>
            </a:r>
            <a:r>
              <a:rPr lang="ru-RU" sz="2400" dirty="0"/>
              <a:t>имеют дробный электрический заряд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u="sng" dirty="0"/>
              <a:t>u</a:t>
            </a:r>
            <a:r>
              <a:rPr lang="ru-RU" sz="2400" u="sng" dirty="0"/>
              <a:t> – кварк  </a:t>
            </a:r>
            <a:r>
              <a:rPr lang="ru-RU" sz="2400" dirty="0"/>
              <a:t>+2/3 е   </a:t>
            </a:r>
            <a:r>
              <a:rPr lang="en-US" sz="2400" u="sng" dirty="0"/>
              <a:t>d </a:t>
            </a:r>
            <a:r>
              <a:rPr lang="ru-RU" sz="2400" u="sng" dirty="0"/>
              <a:t>– кварк  </a:t>
            </a:r>
            <a:r>
              <a:rPr lang="ru-RU" sz="2400" dirty="0"/>
              <a:t>-1/3 е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dirty="0">
                <a:solidFill>
                  <a:srgbClr val="00B0F0"/>
                </a:solidFill>
              </a:rPr>
              <a:t>Протон </a:t>
            </a:r>
            <a:r>
              <a:rPr lang="en-US" sz="2400" b="1" dirty="0" err="1">
                <a:solidFill>
                  <a:srgbClr val="00B0F0"/>
                </a:solidFill>
              </a:rPr>
              <a:t>uud</a:t>
            </a:r>
            <a:r>
              <a:rPr lang="ru-RU" sz="2400" dirty="0"/>
              <a:t>, </a:t>
            </a:r>
            <a:r>
              <a:rPr lang="en-US" sz="2400" dirty="0"/>
              <a:t> </a:t>
            </a:r>
            <a:r>
              <a:rPr lang="ru-RU" sz="2400" b="1" dirty="0">
                <a:solidFill>
                  <a:srgbClr val="00B050"/>
                </a:solidFill>
              </a:rPr>
              <a:t>нейтрон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udd</a:t>
            </a:r>
            <a:endParaRPr lang="ru-RU" sz="2400" b="1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400" dirty="0"/>
              <a:t>При увеличении расстояния между ними сила притяжения неограниченно возрастает, при разрыве связи рождаются новые кварки и </a:t>
            </a:r>
            <a:r>
              <a:rPr lang="ru-RU" sz="2400" dirty="0" err="1"/>
              <a:t>антикварки</a:t>
            </a:r>
            <a:r>
              <a:rPr lang="ru-RU" sz="2400" dirty="0"/>
              <a:t>, которые могут объединиться в новые адроны.</a:t>
            </a:r>
          </a:p>
        </p:txBody>
      </p:sp>
      <p:pic>
        <p:nvPicPr>
          <p:cNvPr id="8196" name="Picture 4" descr="p248-2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2565400"/>
            <a:ext cx="14763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Характеристики кварков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ru-RU" i="1" dirty="0"/>
              <a:t>Цветовой заряд (цвет):</a:t>
            </a:r>
            <a:r>
              <a:rPr lang="ru-RU" dirty="0"/>
              <a:t> </a:t>
            </a:r>
            <a:endParaRPr lang="ru-RU" dirty="0" smtClean="0"/>
          </a:p>
          <a:p>
            <a:pPr lvl="2">
              <a:lnSpc>
                <a:spcPct val="90000"/>
              </a:lnSpc>
            </a:pPr>
            <a:r>
              <a:rPr lang="ru-RU" dirty="0" smtClean="0"/>
              <a:t>красный</a:t>
            </a:r>
            <a:r>
              <a:rPr lang="ru-RU" dirty="0"/>
              <a:t>, </a:t>
            </a:r>
            <a:endParaRPr lang="ru-RU" dirty="0" smtClean="0"/>
          </a:p>
          <a:p>
            <a:pPr lvl="2">
              <a:lnSpc>
                <a:spcPct val="90000"/>
              </a:lnSpc>
            </a:pPr>
            <a:r>
              <a:rPr lang="ru-RU" dirty="0" smtClean="0"/>
              <a:t>зеленый</a:t>
            </a:r>
            <a:r>
              <a:rPr lang="ru-RU" dirty="0"/>
              <a:t>, </a:t>
            </a:r>
            <a:endParaRPr lang="ru-RU" dirty="0" smtClean="0"/>
          </a:p>
          <a:p>
            <a:pPr lvl="2">
              <a:lnSpc>
                <a:spcPct val="90000"/>
              </a:lnSpc>
            </a:pPr>
            <a:r>
              <a:rPr lang="ru-RU" dirty="0" smtClean="0"/>
              <a:t>синий</a:t>
            </a:r>
            <a:r>
              <a:rPr lang="ru-RU" dirty="0"/>
              <a:t>.</a:t>
            </a:r>
          </a:p>
          <a:p>
            <a:pPr>
              <a:lnSpc>
                <a:spcPct val="90000"/>
              </a:lnSpc>
            </a:pPr>
            <a:r>
              <a:rPr lang="ru-RU" i="1" dirty="0"/>
              <a:t>Аромат кварков</a:t>
            </a:r>
            <a:r>
              <a:rPr lang="ru-RU" dirty="0"/>
              <a:t>: </a:t>
            </a:r>
            <a:endParaRPr lang="ru-RU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s </a:t>
            </a:r>
            <a:r>
              <a:rPr lang="en-US" dirty="0"/>
              <a:t>- </a:t>
            </a:r>
            <a:r>
              <a:rPr lang="ru-RU" dirty="0"/>
              <a:t>странный, </a:t>
            </a:r>
            <a:endParaRPr lang="ru-RU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c </a:t>
            </a:r>
            <a:r>
              <a:rPr lang="en-US" dirty="0"/>
              <a:t>- </a:t>
            </a:r>
            <a:r>
              <a:rPr lang="ru-RU" dirty="0"/>
              <a:t>очаровательный, </a:t>
            </a:r>
            <a:endParaRPr lang="ru-RU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b </a:t>
            </a:r>
            <a:r>
              <a:rPr lang="en-US" dirty="0"/>
              <a:t>- </a:t>
            </a:r>
            <a:r>
              <a:rPr lang="ru-RU" dirty="0"/>
              <a:t>красивый, </a:t>
            </a:r>
            <a:endParaRPr lang="ru-RU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 – </a:t>
            </a:r>
            <a:r>
              <a:rPr lang="ru-RU" dirty="0" smtClean="0"/>
              <a:t>правдивый</a:t>
            </a:r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i="1" dirty="0"/>
              <a:t>Существуют 6 кварков и 6 </a:t>
            </a:r>
            <a:r>
              <a:rPr lang="ru-RU" i="1" dirty="0" err="1"/>
              <a:t>антикварков</a:t>
            </a:r>
            <a:r>
              <a:rPr lang="ru-RU" i="1" dirty="0"/>
              <a:t>, каждый из которых может иметь три цвета. Свободные кварки не наблюдаемы</a:t>
            </a:r>
            <a:r>
              <a:rPr lang="ru-RU" b="1" i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Фундаментальные частицы и фундаментальные взаимодействия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357431"/>
            <a:ext cx="7467600" cy="242889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i="1" dirty="0" smtClean="0"/>
              <a:t>Фундаментальные частицы –</a:t>
            </a:r>
          </a:p>
          <a:p>
            <a:pPr algn="just">
              <a:buFontTx/>
              <a:buNone/>
            </a:pPr>
            <a:r>
              <a:rPr lang="ru-RU" i="1" dirty="0" smtClean="0"/>
              <a:t> бесструктурные частицы, которые не удалось описать как составляющие. Это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29124" y="4429132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лептоны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00694" y="5143512"/>
            <a:ext cx="250033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кварки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Типы взаимодействия элементарных частиц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40" cy="4434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410"/>
                <a:gridCol w="2082410"/>
                <a:gridCol w="2082410"/>
                <a:gridCol w="2082410"/>
              </a:tblGrid>
              <a:tr h="880114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Взаимодейст-вие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Взаимодейств-ующие</a:t>
                      </a:r>
                      <a:r>
                        <a:rPr lang="ru-RU" dirty="0" smtClean="0"/>
                        <a:t> частицы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Максимальный радиус действия (м)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Осуществляет-ся</a:t>
                      </a:r>
                      <a:r>
                        <a:rPr lang="ru-RU" dirty="0" smtClean="0"/>
                        <a:t> через</a:t>
                      </a:r>
                      <a:endParaRPr lang="ru-RU" dirty="0"/>
                    </a:p>
                  </a:txBody>
                  <a:tcPr/>
                </a:tc>
              </a:tr>
              <a:tr h="88011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Сильное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Нуклоны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r>
                        <a:rPr lang="ru-RU" baseline="30000" dirty="0" smtClean="0"/>
                        <a:t>-15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Глюоны</a:t>
                      </a:r>
                      <a:endParaRPr lang="ru-RU" dirty="0"/>
                    </a:p>
                  </a:txBody>
                  <a:tcPr/>
                </a:tc>
              </a:tr>
              <a:tr h="88011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Электромаг-нитное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Заряженные частицы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Бесконечность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Фотоны</a:t>
                      </a:r>
                      <a:endParaRPr lang="ru-RU" dirty="0"/>
                    </a:p>
                  </a:txBody>
                  <a:tcPr/>
                </a:tc>
              </a:tr>
              <a:tr h="88011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Слабое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Кварки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r>
                        <a:rPr lang="ru-RU" baseline="30000" dirty="0" smtClean="0"/>
                        <a:t>-18</a:t>
                      </a:r>
                      <a:endParaRPr lang="ru-RU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Бозоны</a:t>
                      </a:r>
                      <a:endParaRPr lang="ru-RU" dirty="0"/>
                    </a:p>
                  </a:txBody>
                  <a:tcPr/>
                </a:tc>
              </a:tr>
              <a:tr h="88011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Гравитацион-ное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 частицы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бесконечность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Гравитоны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Сколько существует частиц – переносчиков взаимодействия?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467600" cy="3554419"/>
          </a:xfrm>
        </p:spPr>
        <p:txBody>
          <a:bodyPr/>
          <a:lstStyle/>
          <a:p>
            <a:pPr marL="36576" indent="0" algn="just">
              <a:buNone/>
            </a:pPr>
            <a:r>
              <a:rPr lang="ru-RU" dirty="0" smtClean="0"/>
              <a:t>Общее число частиц 13 (8 </a:t>
            </a:r>
            <a:r>
              <a:rPr lang="ru-RU" dirty="0" err="1" smtClean="0"/>
              <a:t>глюонов</a:t>
            </a:r>
            <a:r>
              <a:rPr lang="ru-RU" dirty="0" smtClean="0"/>
              <a:t>, фотон, три векторных бозона и гравитон)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Фундаментальное свойство элементарных частиц – их </a:t>
            </a:r>
            <a:r>
              <a:rPr lang="ru-RU" sz="2400" dirty="0" err="1" smtClean="0"/>
              <a:t>взаимопревращаемость</a:t>
            </a:r>
            <a:endParaRPr lang="ru-RU" sz="2400" dirty="0" smtClean="0"/>
          </a:p>
          <a:p>
            <a:r>
              <a:rPr lang="ru-RU" sz="2400" dirty="0" smtClean="0"/>
              <a:t>Для всех типов взаимодействия элементарных частиц выполняются законы сохранения энергии, импульса, момента импульса и электрических зарядов.</a:t>
            </a:r>
          </a:p>
          <a:p>
            <a:r>
              <a:rPr lang="ru-RU" sz="2400" dirty="0" smtClean="0"/>
              <a:t>В настоящее время считается, что истинно элементарными частицами являются 6 лептонов и 6 </a:t>
            </a:r>
            <a:r>
              <a:rPr lang="ru-RU" sz="2400" dirty="0" err="1" smtClean="0"/>
              <a:t>антилептонов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Адроны согласно современным представлениям, состоят из кварков (с дробными электрическими зарядами(+2/3е и -1/3е) и </a:t>
            </a:r>
            <a:r>
              <a:rPr lang="ru-RU" sz="2400" dirty="0" err="1" smtClean="0"/>
              <a:t>антикварков</a:t>
            </a:r>
            <a:endParaRPr lang="ru-RU" sz="2400" dirty="0" smtClean="0"/>
          </a:p>
          <a:p>
            <a:pPr algn="r"/>
            <a:r>
              <a:rPr lang="ru-RU" dirty="0" smtClean="0"/>
              <a:t>Д.З.§28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285728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ГЛАВНОЕ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27687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Домашнее задание.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§§114,115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928802"/>
            <a:ext cx="66437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6">
                    <a:lumMod val="10000"/>
                  </a:schemeClr>
                </a:solidFill>
              </a:rPr>
              <a:t>Элементарная частица </a:t>
            </a:r>
            <a:r>
              <a:rPr lang="ru-RU" sz="4000" dirty="0" smtClean="0"/>
              <a:t>– микрообъект, который невозможно расщепить на составные части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7256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Первый этап развития физики частиц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501122" cy="4525963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dirty="0" smtClean="0"/>
              <a:t>От электрона до позитрона: 1897-1932гг.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marL="36576" indent="0" algn="just">
              <a:buNone/>
            </a:pPr>
            <a:r>
              <a:rPr lang="ru-RU" dirty="0" smtClean="0"/>
              <a:t>Список </a:t>
            </a:r>
            <a:r>
              <a:rPr lang="ru-RU" dirty="0" smtClean="0"/>
              <a:t>элементарных частиц был невелик:</a:t>
            </a:r>
          </a:p>
          <a:p>
            <a:pPr lvl="1" algn="just"/>
            <a:r>
              <a:rPr lang="ru-RU" dirty="0" smtClean="0"/>
              <a:t> три частицы – </a:t>
            </a:r>
            <a:r>
              <a:rPr lang="ru-RU" dirty="0" smtClean="0">
                <a:solidFill>
                  <a:srgbClr val="C00000"/>
                </a:solidFill>
              </a:rPr>
              <a:t>электрон, протон, нейтрон</a:t>
            </a:r>
            <a:r>
              <a:rPr lang="ru-RU" dirty="0" smtClean="0"/>
              <a:t>  – входят в состав всех атомов; </a:t>
            </a:r>
          </a:p>
          <a:p>
            <a:pPr lvl="1" algn="just"/>
            <a:r>
              <a:rPr lang="ru-RU" dirty="0" smtClean="0">
                <a:solidFill>
                  <a:srgbClr val="C00000"/>
                </a:solidFill>
              </a:rPr>
              <a:t>фотон</a:t>
            </a:r>
            <a:r>
              <a:rPr lang="ru-RU" dirty="0" smtClean="0"/>
              <a:t>  (квант электромагнитного поля) участвует во взаимодействии заряженных частиц и процессах излучения и поглощения света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Второй этап развития физики частиц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572560" cy="4525963"/>
          </a:xfrm>
        </p:spPr>
        <p:txBody>
          <a:bodyPr/>
          <a:lstStyle/>
          <a:p>
            <a:pPr marL="36576" indent="0" algn="just">
              <a:buNone/>
            </a:pPr>
            <a:r>
              <a:rPr lang="ru-RU" sz="3200" dirty="0" smtClean="0"/>
              <a:t>От позитрона до кварков: 1932-1964гг. Начался </a:t>
            </a:r>
            <a:r>
              <a:rPr lang="ru-RU" sz="3200" dirty="0" smtClean="0"/>
              <a:t>после Второй мировой войны с открытия </a:t>
            </a:r>
            <a:r>
              <a:rPr lang="ru-RU" sz="3200" dirty="0" smtClean="0"/>
              <a:t>пи-мезона </a:t>
            </a:r>
            <a:r>
              <a:rPr lang="ru-RU" sz="3200" dirty="0" smtClean="0"/>
              <a:t>в космических лучах</a:t>
            </a:r>
            <a:r>
              <a:rPr lang="ru-RU" sz="3200" dirty="0" smtClean="0"/>
              <a:t>.</a:t>
            </a:r>
          </a:p>
          <a:p>
            <a:pPr marL="36576" indent="0" algn="just">
              <a:buNone/>
            </a:pPr>
            <a:r>
              <a:rPr lang="ru-RU" sz="3200" dirty="0" smtClean="0"/>
              <a:t>Все элементарные частицы превращаются друг в друга.</a:t>
            </a:r>
            <a:endParaRPr lang="ru-RU" sz="3200" dirty="0" smtClean="0"/>
          </a:p>
          <a:p>
            <a:pPr marL="36576" indent="0" algn="just">
              <a:buNone/>
            </a:pPr>
            <a:r>
              <a:rPr lang="ru-RU" sz="3200" dirty="0" smtClean="0"/>
              <a:t>Начиная с этого года была открыта не одна сотня элементарных частиц.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Третий этап развития физики частиц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dirty="0" smtClean="0"/>
              <a:t>От гипотезы о кварках 1964г. до наших дней.</a:t>
            </a:r>
          </a:p>
          <a:p>
            <a:pPr marL="36576" indent="0" algn="just">
              <a:buNone/>
            </a:pPr>
            <a:r>
              <a:rPr lang="ru-RU" dirty="0" smtClean="0"/>
              <a:t>Большинство элементарных частиц имеет сложную структуру.</a:t>
            </a:r>
          </a:p>
          <a:p>
            <a:pPr marL="36576" indent="0" algn="just">
              <a:buNone/>
            </a:pPr>
            <a:r>
              <a:rPr lang="ru-RU" dirty="0" smtClean="0"/>
              <a:t>Третий </a:t>
            </a:r>
            <a:r>
              <a:rPr lang="ru-RU" dirty="0" smtClean="0"/>
              <a:t>этап развития физики частиц </a:t>
            </a:r>
            <a:r>
              <a:rPr lang="ru-RU" dirty="0" smtClean="0"/>
              <a:t>начался, когда </a:t>
            </a:r>
            <a:r>
              <a:rPr lang="ru-RU" dirty="0" smtClean="0"/>
              <a:t>М. </a:t>
            </a:r>
            <a:r>
              <a:rPr lang="ru-RU" dirty="0" err="1" smtClean="0"/>
              <a:t>Гелл-Манн</a:t>
            </a:r>
            <a:r>
              <a:rPr lang="ru-RU" dirty="0" smtClean="0"/>
              <a:t> и независимо Дж. Цвейг предложили модель строения сильновзаимодействующих частиц из фундаментальных частиц – кварков.</a:t>
            </a:r>
          </a:p>
          <a:p>
            <a:pPr marL="36576" indent="0" algn="just">
              <a:buNone/>
            </a:pPr>
            <a:r>
              <a:rPr lang="ru-RU" dirty="0" smtClean="0"/>
              <a:t>Число различных кварков равно шести.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Частицы и античастицы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58204" cy="2257428"/>
          </a:xfrm>
        </p:spPr>
        <p:txBody>
          <a:bodyPr/>
          <a:lstStyle/>
          <a:p>
            <a:pPr marL="36576" indent="0" algn="ctr">
              <a:buNone/>
            </a:pPr>
            <a:r>
              <a:rPr lang="ru-RU" dirty="0" smtClean="0"/>
              <a:t>Элементарные частицы существуют в </a:t>
            </a:r>
            <a:endParaRPr lang="ru-RU" dirty="0" smtClean="0"/>
          </a:p>
          <a:p>
            <a:pPr marL="36576" indent="0" algn="ctr">
              <a:buNone/>
            </a:pPr>
            <a:r>
              <a:rPr lang="ru-RU" u="sng" dirty="0" smtClean="0"/>
              <a:t>2</a:t>
            </a:r>
            <a:r>
              <a:rPr lang="ru-RU" u="sng" baseline="30000" dirty="0" smtClean="0"/>
              <a:t>х</a:t>
            </a:r>
            <a:r>
              <a:rPr lang="ru-RU" u="sng" dirty="0" smtClean="0"/>
              <a:t> </a:t>
            </a:r>
            <a:r>
              <a:rPr lang="ru-RU" u="sng" dirty="0" smtClean="0"/>
              <a:t>разновидностях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496"/>
            <a:ext cx="3643338" cy="71438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частица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2857496"/>
            <a:ext cx="3643338" cy="71438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античастица</a:t>
            </a:r>
            <a:endParaRPr lang="ru-RU" sz="4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785918" y="2571744"/>
            <a:ext cx="500066" cy="428628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357950" y="2571744"/>
            <a:ext cx="500066" cy="428628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364331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u="sng" dirty="0" smtClean="0">
                <a:solidFill>
                  <a:schemeClr val="accent6">
                    <a:lumMod val="25000"/>
                  </a:schemeClr>
                </a:solidFill>
              </a:rPr>
              <a:t>Античастицы</a:t>
            </a:r>
            <a:r>
              <a:rPr lang="ru-RU" dirty="0" smtClean="0"/>
              <a:t>(</a:t>
            </a:r>
            <a:r>
              <a:rPr lang="en-US" dirty="0" smtClean="0">
                <a:cs typeface="Arial" charset="0"/>
              </a:rPr>
              <a:t>ā</a:t>
            </a:r>
            <a:r>
              <a:rPr lang="ru-RU" dirty="0" smtClean="0"/>
              <a:t>) – элементарная частица имеющая (по отношению к </a:t>
            </a: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частице</a:t>
            </a:r>
            <a:r>
              <a:rPr lang="ru-RU" dirty="0" smtClean="0"/>
              <a:t>) равную массу покоя, одинаковый спин, время жизни и </a:t>
            </a:r>
            <a:r>
              <a:rPr lang="ru-RU" u="sng" dirty="0" smtClean="0"/>
              <a:t>противоположный заряд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5357826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/>
              <a:t>Первая античастица обнаружена в 1932г. американским физиком </a:t>
            </a:r>
            <a:r>
              <a:rPr lang="ru-RU" sz="2400" dirty="0" err="1" smtClean="0"/>
              <a:t>К.Андерсоном</a:t>
            </a:r>
            <a:r>
              <a:rPr lang="ru-RU" sz="2400" dirty="0" smtClean="0"/>
              <a:t> в космическом излучении. Эту античастицу </a:t>
            </a:r>
            <a:r>
              <a:rPr lang="ru-RU" sz="2400" u="sng" dirty="0" smtClean="0"/>
              <a:t>электрона</a:t>
            </a:r>
            <a:r>
              <a:rPr lang="ru-RU" sz="2400" dirty="0" smtClean="0"/>
              <a:t> назвали </a:t>
            </a:r>
            <a:r>
              <a:rPr lang="ru-RU" sz="2400" b="1" dirty="0" smtClean="0">
                <a:solidFill>
                  <a:schemeClr val="accent6">
                    <a:lumMod val="10000"/>
                  </a:schemeClr>
                </a:solidFill>
              </a:rPr>
              <a:t>позитроном</a:t>
            </a:r>
            <a:endParaRPr lang="ru-RU" sz="2400" b="1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186766" cy="576899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 1932г. открыто более 400 элементарных частиц. </a:t>
            </a:r>
          </a:p>
          <a:p>
            <a:r>
              <a:rPr lang="ru-RU" sz="3600" dirty="0" smtClean="0"/>
              <a:t>Для классификации используют:</a:t>
            </a:r>
          </a:p>
          <a:p>
            <a:pPr lvl="2"/>
            <a:r>
              <a:rPr lang="ru-RU" sz="3000" dirty="0" smtClean="0"/>
              <a:t> </a:t>
            </a:r>
            <a:r>
              <a:rPr lang="ru-RU" sz="3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электрический заряд, </a:t>
            </a:r>
          </a:p>
          <a:p>
            <a:pPr lvl="2"/>
            <a:r>
              <a:rPr lang="ru-RU" sz="3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спин (собственный момент количества движения), </a:t>
            </a:r>
          </a:p>
          <a:p>
            <a:pPr lvl="2"/>
            <a:r>
              <a:rPr lang="ru-RU" sz="3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время жизни,</a:t>
            </a:r>
          </a:p>
          <a:p>
            <a:pPr lvl="2"/>
            <a:r>
              <a:rPr lang="ru-RU" sz="3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виды взаимодействия</a:t>
            </a:r>
            <a:r>
              <a:rPr lang="ru-RU" sz="3000" dirty="0" smtClean="0"/>
              <a:t>.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Взаимопревращение элементарных частиц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3116"/>
            <a:ext cx="8572560" cy="971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ОСНОВНОЕ СВОЙСТВО ЭЛЕМЕНТАРНЫХ ЧАСТИЦ</a:t>
            </a:r>
            <a:endParaRPr lang="ru-RU" dirty="0"/>
          </a:p>
        </p:txBody>
      </p:sp>
      <p:sp>
        <p:nvSpPr>
          <p:cNvPr id="4" name="Стрелка вверх 3"/>
          <p:cNvSpPr/>
          <p:nvPr/>
        </p:nvSpPr>
        <p:spPr>
          <a:xfrm>
            <a:off x="2714612" y="1428736"/>
            <a:ext cx="3071834" cy="7143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034" y="4357694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 ВТОРОЙ ПОЛОВИНЕ 20 ВЕКА ВЫЯСНИЛОСЬ, ЧТО ПРИ СТОЛКНОВЕНИЯХ ЧАСТИЦ ОНИ НЕ «РАСКАЛЫВАЮТСЯ» НА БОЛЕЕ ПРОСТЫЕ ЧАСТИЦЫ, А ВМЕСТО ЭТОГО РОЖДАЮТСЯ НОВЫЕ ЧАСТИЦЫ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928670"/>
            <a:ext cx="8786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chemeClr val="accent6">
                    <a:lumMod val="10000"/>
                  </a:schemeClr>
                </a:solidFill>
              </a:rPr>
              <a:t>Аннигиляция</a:t>
            </a:r>
            <a:r>
              <a:rPr lang="ru-RU" sz="2800" dirty="0" smtClean="0"/>
              <a:t> – процесс взаимодействия элементарной частицы с ее античастицей, в результате которой они превращаются в </a:t>
            </a:r>
            <a:r>
              <a:rPr lang="el-GR" sz="2800" dirty="0" smtClean="0">
                <a:cs typeface="Arial" pitchFamily="34" charset="0"/>
              </a:rPr>
              <a:t>γ</a:t>
            </a:r>
            <a:r>
              <a:rPr lang="ru-RU" sz="2800" dirty="0" smtClean="0"/>
              <a:t>-кванты (фотоны) или другие частицы.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chemeClr val="accent6">
                    <a:lumMod val="10000"/>
                  </a:schemeClr>
                </a:solidFill>
              </a:rPr>
              <a:t>е</a:t>
            </a:r>
            <a:r>
              <a:rPr lang="ru-RU" sz="2800" b="1" baseline="30000" dirty="0" smtClean="0">
                <a:solidFill>
                  <a:schemeClr val="accent6">
                    <a:lumMod val="10000"/>
                  </a:schemeClr>
                </a:solidFill>
              </a:rPr>
              <a:t>-</a:t>
            </a:r>
            <a:r>
              <a:rPr lang="ru-RU" sz="2800" b="1" dirty="0" smtClean="0">
                <a:solidFill>
                  <a:schemeClr val="accent6">
                    <a:lumMod val="10000"/>
                  </a:schemeClr>
                </a:solidFill>
              </a:rPr>
              <a:t> + </a:t>
            </a:r>
            <a:r>
              <a:rPr lang="ru-RU" sz="2800" b="1" dirty="0" err="1" smtClean="0">
                <a:solidFill>
                  <a:schemeClr val="accent6">
                    <a:lumMod val="10000"/>
                  </a:schemeClr>
                </a:solidFill>
              </a:rPr>
              <a:t>е</a:t>
            </a:r>
            <a:r>
              <a:rPr lang="ru-RU" sz="2800" b="1" baseline="30000" dirty="0" err="1" smtClean="0">
                <a:solidFill>
                  <a:schemeClr val="accent6">
                    <a:lumMod val="10000"/>
                  </a:schemeClr>
                </a:solidFill>
              </a:rPr>
              <a:t>+</a:t>
            </a:r>
            <a:r>
              <a:rPr lang="ru-RU" sz="2800" b="1" dirty="0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</a:rPr>
              <a:t>→ 2 </a:t>
            </a:r>
            <a:r>
              <a:rPr lang="el-GR" sz="2800" b="1" dirty="0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</a:rPr>
              <a:t>γ</a:t>
            </a:r>
            <a:endParaRPr lang="ru-RU" sz="2800" b="1" dirty="0" smtClean="0">
              <a:solidFill>
                <a:schemeClr val="accent6">
                  <a:lumMod val="10000"/>
                </a:schemeClr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>
                <a:cs typeface="Arial" pitchFamily="34" charset="0"/>
              </a:rPr>
              <a:t>    </a:t>
            </a:r>
            <a:r>
              <a:rPr lang="ru-RU" i="1" dirty="0" smtClean="0">
                <a:cs typeface="Arial" pitchFamily="34" charset="0"/>
              </a:rPr>
              <a:t>Один </a:t>
            </a:r>
            <a:r>
              <a:rPr lang="el-GR" i="1" dirty="0" smtClean="0">
                <a:cs typeface="Arial" pitchFamily="34" charset="0"/>
              </a:rPr>
              <a:t>γ</a:t>
            </a:r>
            <a:r>
              <a:rPr lang="ru-RU" i="1" dirty="0" smtClean="0">
                <a:cs typeface="Arial" pitchFamily="34" charset="0"/>
              </a:rPr>
              <a:t>-квант не образуется т.к. одновременно должны быть выполнены законы сохранения импульса и энергии.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i="1" dirty="0" smtClean="0"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</a:rPr>
              <a:t>Рождение пары </a:t>
            </a:r>
            <a:r>
              <a:rPr lang="ru-RU" sz="2800" dirty="0" smtClean="0">
                <a:cs typeface="Arial" pitchFamily="34" charset="0"/>
              </a:rPr>
              <a:t>– процесс обратный аннигиляции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800" b="1" dirty="0" err="1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</a:rPr>
              <a:t>γ </a:t>
            </a:r>
            <a:r>
              <a:rPr lang="ru-RU" sz="2800" b="1" dirty="0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  <a:sym typeface="Wingdings 3"/>
              </a:rPr>
              <a:t> </a:t>
            </a:r>
            <a:r>
              <a:rPr lang="ru-RU" sz="2800" b="1" dirty="0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</a:rPr>
              <a:t>е</a:t>
            </a:r>
            <a:r>
              <a:rPr lang="ru-RU" sz="2800" b="1" baseline="30000" dirty="0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</a:rPr>
              <a:t>-</a:t>
            </a:r>
            <a:r>
              <a:rPr lang="ru-RU" sz="2800" b="1" dirty="0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</a:rPr>
              <a:t>  +  </a:t>
            </a:r>
            <a:r>
              <a:rPr lang="ru-RU" sz="2800" b="1" dirty="0" err="1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</a:rPr>
              <a:t>е</a:t>
            </a:r>
            <a:r>
              <a:rPr lang="ru-RU" sz="2800" b="1" baseline="30000" dirty="0" err="1" smtClean="0">
                <a:solidFill>
                  <a:schemeClr val="accent6">
                    <a:lumMod val="10000"/>
                  </a:schemeClr>
                </a:solidFill>
                <a:cs typeface="Arial" pitchFamily="34" charset="0"/>
              </a:rPr>
              <a:t>+</a:t>
            </a:r>
            <a:endParaRPr lang="ru-RU" sz="2800" b="1" baseline="30000" dirty="0" smtClean="0">
              <a:solidFill>
                <a:schemeClr val="accent6">
                  <a:lumMod val="1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223</TotalTime>
  <Words>719</Words>
  <Application>Microsoft Office PowerPoint</Application>
  <PresentationFormat>Экран (4:3)</PresentationFormat>
  <Paragraphs>108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Техническая</vt:lpstr>
      <vt:lpstr>Физика элементарных частиц</vt:lpstr>
      <vt:lpstr>Презентация PowerPoint</vt:lpstr>
      <vt:lpstr>Первый этап развития физики частиц</vt:lpstr>
      <vt:lpstr>Второй этап развития физики частиц</vt:lpstr>
      <vt:lpstr>Третий этап развития физики частиц</vt:lpstr>
      <vt:lpstr>Частицы и античастицы</vt:lpstr>
      <vt:lpstr>Презентация PowerPoint</vt:lpstr>
      <vt:lpstr>Взаимопревращение элементарных частиц</vt:lpstr>
      <vt:lpstr>Презентация PowerPoint</vt:lpstr>
      <vt:lpstr>Презентация PowerPoint</vt:lpstr>
      <vt:lpstr>Классификация по видам взаимодействия</vt:lpstr>
      <vt:lpstr>Структура адронов</vt:lpstr>
      <vt:lpstr>Кварки</vt:lpstr>
      <vt:lpstr>Характеристики кварков</vt:lpstr>
      <vt:lpstr>Фундаментальные частицы и фундаментальные взаимодействия</vt:lpstr>
      <vt:lpstr>Типы взаимодействия элементарных частиц</vt:lpstr>
      <vt:lpstr>Сколько существует частиц – переносчиков взаимодействия?</vt:lpstr>
      <vt:lpstr>Презентация PowerPoint</vt:lpstr>
      <vt:lpstr>Домашнее задание. §§114,115</vt:lpstr>
    </vt:vector>
  </TitlesOfParts>
  <Company>МОУ Отрадовская СОШ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развития физики элементарных частиц. Физика элементарных частиц</dc:title>
  <cp:lastModifiedBy>Блиндовский</cp:lastModifiedBy>
  <cp:revision>28</cp:revision>
  <dcterms:created xsi:type="dcterms:W3CDTF">2009-05-14T20:37:06Z</dcterms:created>
  <dcterms:modified xsi:type="dcterms:W3CDTF">2020-04-29T07:00:21Z</dcterms:modified>
</cp:coreProperties>
</file>