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70" r:id="rId7"/>
    <p:sldId id="271" r:id="rId8"/>
    <p:sldId id="265" r:id="rId9"/>
    <p:sldId id="266" r:id="rId10"/>
    <p:sldId id="267" r:id="rId11"/>
    <p:sldId id="268" r:id="rId12"/>
    <p:sldId id="269" r:id="rId13"/>
    <p:sldId id="272" r:id="rId14"/>
    <p:sldId id="274" r:id="rId15"/>
    <p:sldId id="283" r:id="rId16"/>
    <p:sldId id="288" r:id="rId17"/>
    <p:sldId id="29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B611DD-9256-4755-947D-2CE1FB66F847}" type="datetimeFigureOut">
              <a:rPr lang="ru-RU" smtClean="0"/>
              <a:pPr/>
              <a:t>04.04.2020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F82D7FE-C6C4-4058-93EF-99BBC1ED62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611DD-9256-4755-947D-2CE1FB66F847}" type="datetimeFigureOut">
              <a:rPr lang="ru-RU" smtClean="0"/>
              <a:pPr/>
              <a:t>04.04.2020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2D7FE-C6C4-4058-93EF-99BBC1ED62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611DD-9256-4755-947D-2CE1FB66F847}" type="datetimeFigureOut">
              <a:rPr lang="ru-RU" smtClean="0"/>
              <a:pPr/>
              <a:t>04.04.2020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2D7FE-C6C4-4058-93EF-99BBC1ED62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611DD-9256-4755-947D-2CE1FB66F847}" type="datetimeFigureOut">
              <a:rPr lang="ru-RU" smtClean="0"/>
              <a:pPr/>
              <a:t>04.04.2020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2D7FE-C6C4-4058-93EF-99BBC1ED624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611DD-9256-4755-947D-2CE1FB66F847}" type="datetimeFigureOut">
              <a:rPr lang="ru-RU" smtClean="0"/>
              <a:pPr/>
              <a:t>04.04.2020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2D7FE-C6C4-4058-93EF-99BBC1ED624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611DD-9256-4755-947D-2CE1FB66F847}" type="datetimeFigureOut">
              <a:rPr lang="ru-RU" smtClean="0"/>
              <a:pPr/>
              <a:t>04.04.2020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2D7FE-C6C4-4058-93EF-99BBC1ED624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611DD-9256-4755-947D-2CE1FB66F847}" type="datetimeFigureOut">
              <a:rPr lang="ru-RU" smtClean="0"/>
              <a:pPr/>
              <a:t>04.04.2020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2D7FE-C6C4-4058-93EF-99BBC1ED62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611DD-9256-4755-947D-2CE1FB66F847}" type="datetimeFigureOut">
              <a:rPr lang="ru-RU" smtClean="0"/>
              <a:pPr/>
              <a:t>04.04.2020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2D7FE-C6C4-4058-93EF-99BBC1ED624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611DD-9256-4755-947D-2CE1FB66F847}" type="datetimeFigureOut">
              <a:rPr lang="ru-RU" smtClean="0"/>
              <a:pPr/>
              <a:t>04.04.2020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2D7FE-C6C4-4058-93EF-99BBC1ED62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BB611DD-9256-4755-947D-2CE1FB66F847}" type="datetimeFigureOut">
              <a:rPr lang="ru-RU" smtClean="0"/>
              <a:pPr/>
              <a:t>04.04.2020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82D7FE-C6C4-4058-93EF-99BBC1ED62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B611DD-9256-4755-947D-2CE1FB66F847}" type="datetimeFigureOut">
              <a:rPr lang="ru-RU" smtClean="0"/>
              <a:pPr/>
              <a:t>04.04.2020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F82D7FE-C6C4-4058-93EF-99BBC1ED624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BB611DD-9256-4755-947D-2CE1FB66F847}" type="datetimeFigureOut">
              <a:rPr lang="ru-RU" smtClean="0"/>
              <a:pPr/>
              <a:t>04.04.2020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F82D7FE-C6C4-4058-93EF-99BBC1ED62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slide" Target="slide7.x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slide" Target="slide8.x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9.png"/><Relationship Id="rId4" Type="http://schemas.openxmlformats.org/officeDocument/2006/relationships/image" Target="../media/image5.wmf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772400" cy="1199704"/>
          </a:xfrm>
        </p:spPr>
        <p:txBody>
          <a:bodyPr>
            <a:noAutofit/>
          </a:bodyPr>
          <a:lstStyle/>
          <a:p>
            <a:pPr algn="ctr"/>
            <a:r>
              <a:rPr lang="ru-RU" sz="4000" dirty="0"/>
              <a:t>Электрический ток, условия его существования.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ТЕСТ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Вопрос 1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dirty="0" smtClean="0"/>
              <a:t>Вопрос 1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2"/>
          </p:nvPr>
        </p:nvSpPr>
        <p:spPr>
          <a:ln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u="sng" dirty="0" smtClean="0"/>
              <a:t>ВАРИАНТ1</a:t>
            </a:r>
          </a:p>
          <a:p>
            <a:pPr>
              <a:buNone/>
            </a:pPr>
            <a:r>
              <a:rPr lang="ru-RU" b="1" dirty="0" smtClean="0"/>
              <a:t>	Определение силы тока выражается формулой</a:t>
            </a:r>
          </a:p>
          <a:p>
            <a:r>
              <a:rPr lang="ru-RU" dirty="0" smtClean="0"/>
              <a:t>1)</a:t>
            </a:r>
            <a:r>
              <a:rPr lang="en-US" dirty="0" smtClean="0"/>
              <a:t>I=U/R</a:t>
            </a:r>
            <a:endParaRPr lang="ru-RU" dirty="0" smtClean="0"/>
          </a:p>
          <a:p>
            <a:r>
              <a:rPr lang="ru-RU" dirty="0" smtClean="0"/>
              <a:t>2)</a:t>
            </a:r>
            <a:r>
              <a:rPr lang="en-US" dirty="0" smtClean="0"/>
              <a:t>I=F/Bℓ</a:t>
            </a:r>
            <a:endParaRPr lang="ru-RU" dirty="0" smtClean="0"/>
          </a:p>
          <a:p>
            <a:r>
              <a:rPr lang="ru-RU" dirty="0" smtClean="0"/>
              <a:t>3)</a:t>
            </a:r>
            <a:r>
              <a:rPr lang="en-US" dirty="0" smtClean="0"/>
              <a:t>I=ℇ/r+R</a:t>
            </a:r>
            <a:endParaRPr lang="ru-RU" dirty="0" smtClean="0"/>
          </a:p>
          <a:p>
            <a:r>
              <a:rPr lang="ru-RU" dirty="0" smtClean="0"/>
              <a:t>4)</a:t>
            </a:r>
            <a:r>
              <a:rPr lang="en-US" dirty="0" smtClean="0"/>
              <a:t>I=Q/t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4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u="sng" dirty="0" smtClean="0"/>
              <a:t>ВАРИАНТ2</a:t>
            </a:r>
            <a:endParaRPr lang="en-US" u="sng" dirty="0" smtClean="0"/>
          </a:p>
          <a:p>
            <a:pPr>
              <a:buNone/>
            </a:pPr>
            <a:r>
              <a:rPr lang="ru-RU" b="1" dirty="0" smtClean="0"/>
              <a:t>	Определение напряжения выражается формулой</a:t>
            </a:r>
          </a:p>
          <a:p>
            <a:r>
              <a:rPr lang="ru-RU" dirty="0" smtClean="0"/>
              <a:t>1)</a:t>
            </a:r>
            <a:r>
              <a:rPr lang="en-US" dirty="0" smtClean="0"/>
              <a:t>U=I*R</a:t>
            </a:r>
            <a:endParaRPr lang="ru-RU" dirty="0" smtClean="0"/>
          </a:p>
          <a:p>
            <a:r>
              <a:rPr lang="ru-RU" dirty="0" smtClean="0"/>
              <a:t>2)</a:t>
            </a:r>
            <a:r>
              <a:rPr lang="en-US" dirty="0" smtClean="0"/>
              <a:t> U=A/q</a:t>
            </a:r>
            <a:endParaRPr lang="ru-RU" dirty="0" smtClean="0"/>
          </a:p>
          <a:p>
            <a:r>
              <a:rPr lang="ru-RU" dirty="0" smtClean="0"/>
              <a:t>3)</a:t>
            </a:r>
            <a:r>
              <a:rPr lang="en-US" dirty="0" smtClean="0"/>
              <a:t> U=U</a:t>
            </a:r>
            <a:r>
              <a:rPr lang="en-US" baseline="-25000" dirty="0" smtClean="0"/>
              <a:t>1</a:t>
            </a:r>
            <a:r>
              <a:rPr lang="en-US" dirty="0" smtClean="0"/>
              <a:t>+U</a:t>
            </a:r>
            <a:r>
              <a:rPr lang="en-US" baseline="-25000" dirty="0" smtClean="0"/>
              <a:t>2</a:t>
            </a:r>
            <a:r>
              <a:rPr lang="en-US" dirty="0" smtClean="0"/>
              <a:t>+…</a:t>
            </a:r>
            <a:endParaRPr lang="ru-RU" dirty="0" smtClean="0"/>
          </a:p>
          <a:p>
            <a:r>
              <a:rPr lang="ru-RU" dirty="0" smtClean="0"/>
              <a:t>4)</a:t>
            </a:r>
            <a:r>
              <a:rPr lang="en-US" dirty="0" smtClean="0"/>
              <a:t> U=const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0" name="Управляющая кнопка: далее 9">
            <a:hlinkClick r:id="rId2" action="ppaction://hlinksldjump" highlightClick="1"/>
          </p:cNvPr>
          <p:cNvSpPr/>
          <p:nvPr/>
        </p:nvSpPr>
        <p:spPr>
          <a:xfrm>
            <a:off x="4000496" y="6357958"/>
            <a:ext cx="1143008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Управляющая кнопка: назад 13">
            <a:hlinkClick r:id="rId3" action="ppaction://hlinksldjump" highlightClick="1"/>
          </p:cNvPr>
          <p:cNvSpPr/>
          <p:nvPr/>
        </p:nvSpPr>
        <p:spPr>
          <a:xfrm>
            <a:off x="2500298" y="6357958"/>
            <a:ext cx="1143008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Вопрос 2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pPr algn="ctr"/>
            <a:r>
              <a:rPr lang="ru-RU" dirty="0" smtClean="0"/>
              <a:t>Вопрос 2</a:t>
            </a:r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u="sng" dirty="0" smtClean="0"/>
              <a:t>ВАРИАНТ1</a:t>
            </a:r>
          </a:p>
          <a:p>
            <a:pPr>
              <a:buNone/>
            </a:pPr>
            <a:r>
              <a:rPr lang="ru-RU" b="1" dirty="0" smtClean="0"/>
              <a:t>	При прохождении электрического тока в проводниках перемещаются</a:t>
            </a:r>
          </a:p>
          <a:p>
            <a:r>
              <a:rPr lang="ru-RU" dirty="0" smtClean="0"/>
              <a:t>1)только электроны</a:t>
            </a:r>
          </a:p>
          <a:p>
            <a:r>
              <a:rPr lang="ru-RU" dirty="0" smtClean="0"/>
              <a:t>2)только +ионы</a:t>
            </a:r>
          </a:p>
          <a:p>
            <a:r>
              <a:rPr lang="ru-RU" dirty="0" smtClean="0"/>
              <a:t>3)только - ионы</a:t>
            </a:r>
          </a:p>
          <a:p>
            <a:r>
              <a:rPr lang="ru-RU" dirty="0" smtClean="0"/>
              <a:t>4)различные заряженные частицы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u="sng" dirty="0" smtClean="0"/>
              <a:t>ВАРИАНТ2</a:t>
            </a:r>
          </a:p>
          <a:p>
            <a:pPr>
              <a:buNone/>
            </a:pPr>
            <a:r>
              <a:rPr lang="ru-RU" b="1" dirty="0" smtClean="0"/>
              <a:t>	Сопротивление электрического проводника</a:t>
            </a:r>
          </a:p>
          <a:p>
            <a:r>
              <a:rPr lang="ru-RU" dirty="0" smtClean="0"/>
              <a:t>1)зависит от </a:t>
            </a:r>
            <a:r>
              <a:rPr lang="en-US" dirty="0" smtClean="0"/>
              <a:t>U </a:t>
            </a:r>
            <a:r>
              <a:rPr lang="ru-RU" dirty="0" smtClean="0"/>
              <a:t>на проводнике</a:t>
            </a:r>
          </a:p>
          <a:p>
            <a:r>
              <a:rPr lang="ru-RU" dirty="0" smtClean="0"/>
              <a:t>2) зависит от </a:t>
            </a:r>
            <a:r>
              <a:rPr lang="en-US" dirty="0" smtClean="0"/>
              <a:t>I </a:t>
            </a:r>
            <a:r>
              <a:rPr lang="ru-RU" dirty="0" smtClean="0"/>
              <a:t>в проводнике</a:t>
            </a:r>
          </a:p>
          <a:p>
            <a:r>
              <a:rPr lang="ru-RU" dirty="0" smtClean="0"/>
              <a:t>3) не зависит от </a:t>
            </a:r>
            <a:r>
              <a:rPr lang="en-US" dirty="0" smtClean="0"/>
              <a:t>U </a:t>
            </a:r>
            <a:r>
              <a:rPr lang="ru-RU" dirty="0" smtClean="0"/>
              <a:t>и </a:t>
            </a:r>
            <a:r>
              <a:rPr lang="en-US" dirty="0" smtClean="0"/>
              <a:t>I</a:t>
            </a:r>
            <a:r>
              <a:rPr lang="ru-RU" dirty="0" smtClean="0"/>
              <a:t> в проводнике</a:t>
            </a:r>
          </a:p>
          <a:p>
            <a:r>
              <a:rPr lang="ru-RU" dirty="0" smtClean="0"/>
              <a:t>4) зависит от </a:t>
            </a:r>
            <a:r>
              <a:rPr lang="en-US" dirty="0" smtClean="0"/>
              <a:t>U </a:t>
            </a:r>
            <a:r>
              <a:rPr lang="ru-RU" dirty="0" smtClean="0"/>
              <a:t>и </a:t>
            </a:r>
            <a:r>
              <a:rPr lang="en-US" dirty="0" smtClean="0"/>
              <a:t>I</a:t>
            </a:r>
            <a:r>
              <a:rPr lang="ru-RU" dirty="0" smtClean="0"/>
              <a:t> в проводнике</a:t>
            </a:r>
          </a:p>
          <a:p>
            <a:endParaRPr lang="ru-RU" dirty="0"/>
          </a:p>
        </p:txBody>
      </p:sp>
      <p:sp>
        <p:nvSpPr>
          <p:cNvPr id="10" name="Заголовок 3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ТЕСТ</a:t>
            </a:r>
            <a:endParaRPr lang="ru-RU" dirty="0"/>
          </a:p>
        </p:txBody>
      </p:sp>
      <p:sp>
        <p:nvSpPr>
          <p:cNvPr id="12" name="Управляющая кнопка: далее 11">
            <a:hlinkClick r:id="" action="ppaction://noaction" highlightClick="1"/>
          </p:cNvPr>
          <p:cNvSpPr/>
          <p:nvPr/>
        </p:nvSpPr>
        <p:spPr>
          <a:xfrm>
            <a:off x="4143372" y="6357958"/>
            <a:ext cx="1143008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Управляющая кнопка: назад 10">
            <a:hlinkClick r:id="rId2" action="ppaction://hlinksldjump" highlightClick="1"/>
          </p:cNvPr>
          <p:cNvSpPr/>
          <p:nvPr/>
        </p:nvSpPr>
        <p:spPr>
          <a:xfrm>
            <a:off x="2643174" y="6357958"/>
            <a:ext cx="1071570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Вопрос 3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dirty="0" smtClean="0"/>
              <a:t>Вопрос 3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u="sng" dirty="0" smtClean="0"/>
              <a:t>ВАРИАНТ1</a:t>
            </a:r>
          </a:p>
          <a:p>
            <a:pPr>
              <a:buNone/>
            </a:pPr>
            <a:r>
              <a:rPr lang="ru-RU" b="1" dirty="0" smtClean="0"/>
              <a:t>	На рисунке представлена зависимость </a:t>
            </a:r>
            <a:r>
              <a:rPr lang="en-US" b="1" dirty="0" smtClean="0"/>
              <a:t>I=f(t)</a:t>
            </a:r>
            <a:r>
              <a:rPr lang="ru-RU" b="1" dirty="0" smtClean="0"/>
              <a:t>. Какой заряд прошел по проводнику за первые 4с?</a:t>
            </a:r>
          </a:p>
          <a:p>
            <a:r>
              <a:rPr lang="ru-RU" dirty="0" smtClean="0"/>
              <a:t>1)24Кл</a:t>
            </a:r>
          </a:p>
          <a:p>
            <a:r>
              <a:rPr lang="ru-RU" dirty="0" smtClean="0"/>
              <a:t>2)12Кл</a:t>
            </a:r>
          </a:p>
          <a:p>
            <a:r>
              <a:rPr lang="ru-RU" dirty="0" smtClean="0"/>
              <a:t>3)1,5Кл</a:t>
            </a:r>
          </a:p>
          <a:p>
            <a:r>
              <a:rPr lang="ru-RU" dirty="0" smtClean="0"/>
              <a:t>4)2/3Кл</a:t>
            </a:r>
          </a:p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u="sng" dirty="0" smtClean="0"/>
              <a:t> ВАРИАНТ2 </a:t>
            </a:r>
          </a:p>
          <a:p>
            <a:pPr>
              <a:buNone/>
            </a:pPr>
            <a:r>
              <a:rPr lang="ru-RU" b="1" dirty="0" smtClean="0"/>
              <a:t>	На рисунке представлена зависимость </a:t>
            </a:r>
            <a:r>
              <a:rPr lang="en-US" b="1" dirty="0" smtClean="0"/>
              <a:t>I=f(t)</a:t>
            </a:r>
            <a:r>
              <a:rPr lang="ru-RU" b="1" dirty="0" smtClean="0"/>
              <a:t>. Какой заряд прошел по проводнику за последние 4с?</a:t>
            </a:r>
          </a:p>
          <a:p>
            <a:r>
              <a:rPr lang="ru-RU" dirty="0" smtClean="0"/>
              <a:t>1) 24Кл</a:t>
            </a:r>
          </a:p>
          <a:p>
            <a:r>
              <a:rPr lang="ru-RU" dirty="0" smtClean="0"/>
              <a:t>2) 1,5Кл</a:t>
            </a:r>
          </a:p>
          <a:p>
            <a:r>
              <a:rPr lang="ru-RU" dirty="0" smtClean="0"/>
              <a:t>3) 12Кл</a:t>
            </a:r>
          </a:p>
          <a:p>
            <a:r>
              <a:rPr lang="ru-RU" dirty="0" smtClean="0"/>
              <a:t>4) 2/3Кл</a:t>
            </a:r>
            <a:endParaRPr lang="ru-RU" dirty="0"/>
          </a:p>
        </p:txBody>
      </p:sp>
      <p:sp>
        <p:nvSpPr>
          <p:cNvPr id="10" name="Заголовок 3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ТЕСТ</a:t>
            </a:r>
            <a:endParaRPr lang="ru-RU" dirty="0"/>
          </a:p>
        </p:txBody>
      </p:sp>
      <p:pic>
        <p:nvPicPr>
          <p:cNvPr id="11" name="Рисунок 10"/>
          <p:cNvPicPr/>
          <p:nvPr/>
        </p:nvPicPr>
        <p:blipFill>
          <a:blip r:embed="rId2"/>
          <a:srcRect l="23089" t="56552" r="39070" b="23793"/>
          <a:stretch>
            <a:fillRect/>
          </a:stretch>
        </p:blipFill>
        <p:spPr bwMode="auto">
          <a:xfrm>
            <a:off x="2143108" y="3643314"/>
            <a:ext cx="2247900" cy="1628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2" name="Рисунок 11"/>
          <p:cNvPicPr/>
          <p:nvPr/>
        </p:nvPicPr>
        <p:blipFill>
          <a:blip r:embed="rId2"/>
          <a:srcRect l="23089" t="56552" r="39070" b="23793"/>
          <a:stretch>
            <a:fillRect/>
          </a:stretch>
        </p:blipFill>
        <p:spPr bwMode="auto">
          <a:xfrm>
            <a:off x="6500826" y="3786190"/>
            <a:ext cx="2176462" cy="155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Управляющая кнопка: далее 12">
            <a:hlinkClick r:id="" action="ppaction://noaction" highlightClick="1"/>
          </p:cNvPr>
          <p:cNvSpPr/>
          <p:nvPr/>
        </p:nvSpPr>
        <p:spPr>
          <a:xfrm>
            <a:off x="4714876" y="6286520"/>
            <a:ext cx="1357322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Управляющая кнопка: назад 13">
            <a:hlinkClick r:id="rId3" action="ppaction://hlinksldjump" highlightClick="1"/>
          </p:cNvPr>
          <p:cNvSpPr/>
          <p:nvPr/>
        </p:nvSpPr>
        <p:spPr>
          <a:xfrm>
            <a:off x="3214678" y="6286520"/>
            <a:ext cx="1285884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Вопрос 4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dirty="0" smtClean="0"/>
              <a:t>Вопрос 4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u="sng" dirty="0" smtClean="0"/>
              <a:t>ВАРИАНТ1</a:t>
            </a:r>
          </a:p>
          <a:p>
            <a:pPr>
              <a:buNone/>
            </a:pPr>
            <a:r>
              <a:rPr lang="ru-RU" b="1" dirty="0" smtClean="0"/>
              <a:t>	Если скорость направленного дрейфа электронов в электрической цепи увеличилась в 2 раза, то сила тока</a:t>
            </a:r>
          </a:p>
          <a:p>
            <a:r>
              <a:rPr lang="ru-RU" dirty="0" smtClean="0"/>
              <a:t>1)не изменилась</a:t>
            </a:r>
          </a:p>
          <a:p>
            <a:r>
              <a:rPr lang="ru-RU" dirty="0" smtClean="0"/>
              <a:t>2) увеличилась в 2 раза</a:t>
            </a:r>
          </a:p>
          <a:p>
            <a:r>
              <a:rPr lang="ru-RU" dirty="0" smtClean="0"/>
              <a:t>3)уменьшилась в 2 раза</a:t>
            </a:r>
          </a:p>
          <a:p>
            <a:r>
              <a:rPr lang="ru-RU" dirty="0" smtClean="0"/>
              <a:t>4) увеличилась в 4 раза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u="sng" dirty="0" smtClean="0"/>
              <a:t> ВАРИАНТ2 </a:t>
            </a:r>
          </a:p>
          <a:p>
            <a:pPr>
              <a:buNone/>
            </a:pPr>
            <a:r>
              <a:rPr lang="ru-RU" b="1" dirty="0" smtClean="0"/>
              <a:t>	Если напряжение между концами проводника  увеличилась в 4 раза, то сила тока, протекающего через проводник</a:t>
            </a:r>
          </a:p>
          <a:p>
            <a:r>
              <a:rPr lang="ru-RU" dirty="0" smtClean="0"/>
              <a:t>1) уменьшится в 4 раза</a:t>
            </a:r>
          </a:p>
          <a:p>
            <a:r>
              <a:rPr lang="ru-RU" dirty="0" smtClean="0"/>
              <a:t>2)увеличится в 4 раза</a:t>
            </a:r>
          </a:p>
          <a:p>
            <a:r>
              <a:rPr lang="ru-RU" dirty="0" smtClean="0"/>
              <a:t>3) не изменится</a:t>
            </a:r>
          </a:p>
          <a:p>
            <a:r>
              <a:rPr lang="ru-RU" dirty="0" smtClean="0"/>
              <a:t>4) увеличится  в 8 раз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ТЕСТ</a:t>
            </a:r>
            <a:endParaRPr lang="ru-RU" dirty="0"/>
          </a:p>
        </p:txBody>
      </p:sp>
      <p:sp>
        <p:nvSpPr>
          <p:cNvPr id="8" name="Управляющая кнопка: далее 7">
            <a:hlinkClick r:id="" action="ppaction://noaction" highlightClick="1"/>
          </p:cNvPr>
          <p:cNvSpPr/>
          <p:nvPr/>
        </p:nvSpPr>
        <p:spPr>
          <a:xfrm>
            <a:off x="4643438" y="6286520"/>
            <a:ext cx="1357322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Управляющая кнопка: назад 10">
            <a:hlinkClick r:id="rId2" action="ppaction://hlinksldjump" highlightClick="1"/>
          </p:cNvPr>
          <p:cNvSpPr/>
          <p:nvPr/>
        </p:nvSpPr>
        <p:spPr>
          <a:xfrm>
            <a:off x="3286116" y="6286520"/>
            <a:ext cx="1214446" cy="42862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ru-RU" dirty="0" smtClean="0"/>
              <a:t>ОТВЕТИТЬ НА ВОПРОСЫ</a:t>
            </a:r>
            <a:endParaRPr lang="ru-RU" dirty="0"/>
          </a:p>
        </p:txBody>
      </p:sp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428596" y="1214422"/>
            <a:ext cx="8258204" cy="501950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1.Что такое электрический ток?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2.Что нужно создать в проводнике, чтобы в нем существовал ток?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3.Как можно наблюдать химическое действие тока?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4.Где используется тепловое действие тока?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5.Направление движения каких частиц в проводнике принято за направление тока?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6.От какого полюса источника тока и к какому принято считать направлением тока?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7.Какой величиной определяется сила тока в электрической цепи?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8.Что принимают за единицу силы тока?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Управляющая кнопка: далее 13">
            <a:hlinkClick r:id="" action="ppaction://noaction" highlightClick="1"/>
          </p:cNvPr>
          <p:cNvSpPr/>
          <p:nvPr/>
        </p:nvSpPr>
        <p:spPr>
          <a:xfrm>
            <a:off x="7715272" y="1357298"/>
            <a:ext cx="928694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Управляющая кнопка: далее 14">
            <a:hlinkClick r:id="" action="ppaction://noaction" highlightClick="1"/>
          </p:cNvPr>
          <p:cNvSpPr/>
          <p:nvPr/>
        </p:nvSpPr>
        <p:spPr>
          <a:xfrm>
            <a:off x="7715272" y="1785926"/>
            <a:ext cx="928694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Управляющая кнопка: далее 5">
            <a:hlinkClick r:id="" action="ppaction://noaction" highlightClick="1"/>
          </p:cNvPr>
          <p:cNvSpPr/>
          <p:nvPr/>
        </p:nvSpPr>
        <p:spPr>
          <a:xfrm>
            <a:off x="7715272" y="2571744"/>
            <a:ext cx="928694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Управляющая кнопка: далее 6">
            <a:hlinkClick r:id="" action="ppaction://noaction" highlightClick="1"/>
          </p:cNvPr>
          <p:cNvSpPr/>
          <p:nvPr/>
        </p:nvSpPr>
        <p:spPr>
          <a:xfrm>
            <a:off x="7715272" y="3000372"/>
            <a:ext cx="928694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правляющая кнопка: далее 7">
            <a:hlinkClick r:id="" action="ppaction://noaction" highlightClick="1"/>
          </p:cNvPr>
          <p:cNvSpPr/>
          <p:nvPr/>
        </p:nvSpPr>
        <p:spPr>
          <a:xfrm>
            <a:off x="7715272" y="3643314"/>
            <a:ext cx="928694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Управляющая кнопка: далее 8">
            <a:hlinkClick r:id="" action="ppaction://noaction" highlightClick="1"/>
          </p:cNvPr>
          <p:cNvSpPr/>
          <p:nvPr/>
        </p:nvSpPr>
        <p:spPr>
          <a:xfrm>
            <a:off x="7715272" y="4500570"/>
            <a:ext cx="928694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Управляющая кнопка: далее 9">
            <a:hlinkClick r:id="" action="ppaction://noaction" highlightClick="1"/>
          </p:cNvPr>
          <p:cNvSpPr/>
          <p:nvPr/>
        </p:nvSpPr>
        <p:spPr>
          <a:xfrm>
            <a:off x="7715272" y="5072074"/>
            <a:ext cx="928694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Управляющая кнопка: далее 10">
            <a:hlinkClick r:id="" action="ppaction://noaction" highlightClick="1"/>
          </p:cNvPr>
          <p:cNvSpPr/>
          <p:nvPr/>
        </p:nvSpPr>
        <p:spPr>
          <a:xfrm>
            <a:off x="7715272" y="5786454"/>
            <a:ext cx="1000132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804795"/>
          </a:xfrm>
        </p:spPr>
        <p:txBody>
          <a:bodyPr>
            <a:normAutofit lnSpcReduction="10000"/>
          </a:bodyPr>
          <a:lstStyle/>
          <a:p>
            <a:pPr indent="0" algn="just">
              <a:buNone/>
            </a:pPr>
            <a:r>
              <a:rPr lang="ru-RU" sz="2400" dirty="0" smtClean="0"/>
              <a:t>Рассчитайте скорость упорядоченного движения электронов в металлическом проводнике при силе тока 1А, если концентрация 8,5*10</a:t>
            </a:r>
            <a:r>
              <a:rPr lang="ru-RU" sz="2400" baseline="30000" dirty="0" smtClean="0"/>
              <a:t>28</a:t>
            </a:r>
            <a:r>
              <a:rPr lang="ru-RU" sz="2400" dirty="0" smtClean="0"/>
              <a:t> м</a:t>
            </a:r>
            <a:r>
              <a:rPr lang="ru-RU" sz="2400" baseline="30000" dirty="0" smtClean="0"/>
              <a:t>-3 </a:t>
            </a:r>
            <a:r>
              <a:rPr lang="ru-RU" sz="2400" dirty="0" smtClean="0"/>
              <a:t>, а площадь поперечного сечения проводника </a:t>
            </a:r>
          </a:p>
          <a:p>
            <a:pPr indent="0" algn="just">
              <a:buNone/>
            </a:pPr>
            <a:r>
              <a:rPr lang="ru-RU" sz="2400" dirty="0" smtClean="0"/>
              <a:t>2*10</a:t>
            </a:r>
            <a:r>
              <a:rPr lang="ru-RU" sz="2400" baseline="30000" dirty="0" smtClean="0"/>
              <a:t>-6</a:t>
            </a:r>
            <a:r>
              <a:rPr lang="ru-RU" sz="2400" dirty="0" smtClean="0"/>
              <a:t>м</a:t>
            </a:r>
            <a:r>
              <a:rPr lang="ru-RU" sz="2400" baseline="30000" dirty="0" smtClean="0"/>
              <a:t>2</a:t>
            </a:r>
            <a:r>
              <a:rPr lang="ru-RU" baseline="30000" dirty="0" smtClean="0"/>
              <a:t>.</a:t>
            </a:r>
          </a:p>
        </p:txBody>
      </p:sp>
      <p:sp>
        <p:nvSpPr>
          <p:cNvPr id="4" name="Заголовок 6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ru-RU" dirty="0" smtClean="0"/>
              <a:t>Решение задачи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28926" y="3286124"/>
            <a:ext cx="1253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dirty="0" smtClean="0"/>
              <a:t>Решение:</a:t>
            </a:r>
            <a:endParaRPr lang="ru-RU" b="1" u="sng" dirty="0"/>
          </a:p>
        </p:txBody>
      </p:sp>
      <p:grpSp>
        <p:nvGrpSpPr>
          <p:cNvPr id="22" name="Группа 21"/>
          <p:cNvGrpSpPr/>
          <p:nvPr/>
        </p:nvGrpSpPr>
        <p:grpSpPr>
          <a:xfrm>
            <a:off x="928662" y="3286124"/>
            <a:ext cx="1928826" cy="1860777"/>
            <a:chOff x="928662" y="3286124"/>
            <a:chExt cx="1928826" cy="1860777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928662" y="3286124"/>
              <a:ext cx="1928826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0" algn="just">
                <a:buNone/>
              </a:pPr>
              <a:r>
                <a:rPr lang="ru-RU" b="1" u="sng" dirty="0" smtClean="0"/>
                <a:t>Дано:</a:t>
              </a:r>
              <a:r>
                <a:rPr lang="ru-RU" dirty="0" smtClean="0"/>
                <a:t> </a:t>
              </a:r>
            </a:p>
            <a:p>
              <a:pPr indent="0" algn="just">
                <a:buNone/>
              </a:pPr>
              <a:r>
                <a:rPr lang="en-US" dirty="0" smtClean="0"/>
                <a:t>I=1A</a:t>
              </a:r>
            </a:p>
            <a:p>
              <a:pPr indent="0" algn="just">
                <a:buNone/>
              </a:pPr>
              <a:r>
                <a:rPr lang="en-US" dirty="0" smtClean="0"/>
                <a:t>n=8,5*10</a:t>
              </a:r>
              <a:r>
                <a:rPr lang="en-US" baseline="30000" dirty="0" smtClean="0"/>
                <a:t>28</a:t>
              </a:r>
              <a:r>
                <a:rPr lang="ru-RU" dirty="0" smtClean="0"/>
                <a:t>м</a:t>
              </a:r>
              <a:r>
                <a:rPr lang="ru-RU" baseline="30000" dirty="0" smtClean="0"/>
                <a:t>-3</a:t>
              </a:r>
            </a:p>
            <a:p>
              <a:pPr indent="0" algn="just">
                <a:buNone/>
              </a:pPr>
              <a:r>
                <a:rPr lang="en-US" dirty="0" smtClean="0"/>
                <a:t>S=</a:t>
              </a:r>
              <a:r>
                <a:rPr lang="ru-RU" dirty="0" smtClean="0"/>
                <a:t> 2*10</a:t>
              </a:r>
              <a:r>
                <a:rPr lang="ru-RU" baseline="30000" dirty="0" smtClean="0"/>
                <a:t>-6</a:t>
              </a:r>
              <a:r>
                <a:rPr lang="ru-RU" dirty="0" smtClean="0"/>
                <a:t>м</a:t>
              </a:r>
              <a:r>
                <a:rPr lang="ru-RU" baseline="30000" dirty="0" smtClean="0"/>
                <a:t>2</a:t>
              </a: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000100" y="4500570"/>
              <a:ext cx="958917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b="1" u="sng" dirty="0" smtClean="0"/>
                <a:t>Найти:</a:t>
              </a:r>
            </a:p>
            <a:p>
              <a:r>
                <a:rPr lang="en-US" dirty="0" smtClean="0"/>
                <a:t>V-?</a:t>
              </a:r>
              <a:endParaRPr lang="ru-RU" dirty="0"/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 rot="5400000">
              <a:off x="1857356" y="4286256"/>
              <a:ext cx="171451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Прямая соединительная линия 15"/>
          <p:cNvCxnSpPr/>
          <p:nvPr/>
        </p:nvCxnSpPr>
        <p:spPr>
          <a:xfrm>
            <a:off x="1000100" y="4500570"/>
            <a:ext cx="178595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000364" y="3714752"/>
            <a:ext cx="510909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I=q</a:t>
            </a:r>
            <a:r>
              <a:rPr lang="en-US" b="1" baseline="-25000" dirty="0" smtClean="0"/>
              <a:t>0</a:t>
            </a:r>
            <a:r>
              <a:rPr lang="en-US" b="1" dirty="0" smtClean="0"/>
              <a:t>*n*V*S</a:t>
            </a:r>
          </a:p>
          <a:p>
            <a:r>
              <a:rPr lang="en-US" b="1" dirty="0" smtClean="0"/>
              <a:t>V=I</a:t>
            </a:r>
            <a:r>
              <a:rPr lang="ru-RU" b="1" dirty="0" smtClean="0"/>
              <a:t>/</a:t>
            </a:r>
            <a:r>
              <a:rPr lang="en-US" b="1" dirty="0" smtClean="0"/>
              <a:t>q</a:t>
            </a:r>
            <a:r>
              <a:rPr lang="en-US" b="1" baseline="-25000" dirty="0" smtClean="0"/>
              <a:t>0</a:t>
            </a:r>
            <a:r>
              <a:rPr lang="en-US" b="1" dirty="0" smtClean="0"/>
              <a:t>*n*S</a:t>
            </a:r>
          </a:p>
          <a:p>
            <a:r>
              <a:rPr lang="en-US" b="1" dirty="0" smtClean="0"/>
              <a:t>V= </a:t>
            </a:r>
            <a:r>
              <a:rPr lang="ru-RU" b="1" dirty="0" smtClean="0"/>
              <a:t>1А/</a:t>
            </a:r>
            <a:r>
              <a:rPr lang="en-US" b="1" dirty="0" smtClean="0"/>
              <a:t>1,6*10</a:t>
            </a:r>
            <a:r>
              <a:rPr lang="en-US" b="1" baseline="30000" dirty="0" smtClean="0"/>
              <a:t>-19</a:t>
            </a:r>
            <a:r>
              <a:rPr lang="ru-RU" b="1" dirty="0" smtClean="0"/>
              <a:t>Кл*</a:t>
            </a:r>
            <a:r>
              <a:rPr lang="en-US" b="1" dirty="0" smtClean="0"/>
              <a:t> </a:t>
            </a:r>
            <a:r>
              <a:rPr lang="ru-RU" b="1" dirty="0" smtClean="0"/>
              <a:t>8</a:t>
            </a:r>
            <a:r>
              <a:rPr lang="en-US" b="1" dirty="0" smtClean="0"/>
              <a:t>,</a:t>
            </a:r>
            <a:r>
              <a:rPr lang="ru-RU" b="1" dirty="0" smtClean="0"/>
              <a:t>5</a:t>
            </a:r>
            <a:r>
              <a:rPr lang="en-US" b="1" dirty="0" smtClean="0"/>
              <a:t>*10</a:t>
            </a:r>
            <a:r>
              <a:rPr lang="ru-RU" b="1" baseline="30000" dirty="0" smtClean="0"/>
              <a:t>28</a:t>
            </a:r>
            <a:r>
              <a:rPr lang="ru-RU" b="1" dirty="0" smtClean="0"/>
              <a:t>м</a:t>
            </a:r>
            <a:r>
              <a:rPr lang="ru-RU" b="1" baseline="30000" dirty="0" smtClean="0"/>
              <a:t>-3*</a:t>
            </a:r>
            <a:r>
              <a:rPr lang="ru-RU" b="1" dirty="0" smtClean="0"/>
              <a:t>2*10</a:t>
            </a:r>
            <a:r>
              <a:rPr lang="ru-RU" b="1" baseline="30000" dirty="0" smtClean="0"/>
              <a:t>-6</a:t>
            </a:r>
            <a:r>
              <a:rPr lang="ru-RU" b="1" dirty="0" smtClean="0"/>
              <a:t>м</a:t>
            </a:r>
            <a:r>
              <a:rPr lang="ru-RU" b="1" baseline="30000" dirty="0" smtClean="0"/>
              <a:t>2</a:t>
            </a:r>
            <a:r>
              <a:rPr lang="ru-RU" b="1" dirty="0" smtClean="0"/>
              <a:t>=</a:t>
            </a:r>
          </a:p>
          <a:p>
            <a:r>
              <a:rPr lang="ru-RU" b="1" dirty="0" smtClean="0"/>
              <a:t>=37 м/с</a:t>
            </a:r>
          </a:p>
          <a:p>
            <a:endParaRPr lang="ru-RU" b="1" baseline="300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5357818" y="3571876"/>
            <a:ext cx="21114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q</a:t>
            </a:r>
            <a:r>
              <a:rPr lang="en-US" b="1" baseline="-25000" dirty="0" smtClean="0"/>
              <a:t>0</a:t>
            </a:r>
            <a:r>
              <a:rPr lang="en-US" b="1" dirty="0" smtClean="0"/>
              <a:t>=</a:t>
            </a:r>
            <a:r>
              <a:rPr lang="ru-RU" b="1" dirty="0" smtClean="0"/>
              <a:t>-</a:t>
            </a:r>
            <a:r>
              <a:rPr lang="en-US" b="1" dirty="0" smtClean="0"/>
              <a:t>1,6*10</a:t>
            </a:r>
            <a:r>
              <a:rPr lang="en-US" b="1" baseline="30000" dirty="0" smtClean="0"/>
              <a:t>-19</a:t>
            </a:r>
            <a:r>
              <a:rPr lang="ru-RU" b="1" dirty="0" smtClean="0"/>
              <a:t>Кл</a:t>
            </a:r>
          </a:p>
          <a:p>
            <a:r>
              <a:rPr lang="ru-RU" b="1" dirty="0" smtClean="0"/>
              <a:t>Заряд электрона</a:t>
            </a:r>
            <a:endParaRPr lang="ru-RU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  <p:bldP spid="7" grpId="0"/>
      <p:bldP spid="25" grpId="0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0" y="274638"/>
            <a:ext cx="9144000" cy="5242594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marL="109728" indent="0" algn="ctr">
              <a:buNone/>
            </a:pPr>
            <a:r>
              <a:rPr lang="ru-RU" sz="3600" dirty="0" smtClean="0"/>
              <a:t>Домашнее задание</a:t>
            </a:r>
          </a:p>
          <a:p>
            <a:pPr marL="109728" indent="0">
              <a:buNone/>
            </a:pPr>
            <a:r>
              <a:rPr lang="ru-RU" dirty="0" smtClean="0"/>
              <a:t> </a:t>
            </a:r>
            <a:r>
              <a:rPr lang="ru-RU" dirty="0"/>
              <a:t>§102,103 упр.19(1).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Ответить на вопросы, выучить вывод формулы</a:t>
            </a:r>
          </a:p>
          <a:p>
            <a:pPr marL="109728" indent="0">
              <a:buNone/>
            </a:pPr>
            <a:r>
              <a:rPr lang="en-US" b="1" dirty="0" smtClean="0"/>
              <a:t>I=q</a:t>
            </a:r>
            <a:r>
              <a:rPr lang="en-US" b="1" baseline="-25000" dirty="0" smtClean="0"/>
              <a:t>0</a:t>
            </a:r>
            <a:r>
              <a:rPr lang="en-US" b="1" dirty="0" smtClean="0"/>
              <a:t>*n*V*S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2500306"/>
            <a:ext cx="6786610" cy="76944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4400" b="1" dirty="0" smtClean="0"/>
              <a:t>Спасибо за внимание!</a:t>
            </a:r>
            <a:endParaRPr lang="en-US" sz="44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рассмотреть  природу электрического тока;</a:t>
            </a:r>
          </a:p>
          <a:p>
            <a:r>
              <a:rPr lang="ru-RU" sz="2800" dirty="0" smtClean="0"/>
              <a:t> формирование объективной необходимости изучения нового материала;</a:t>
            </a:r>
          </a:p>
          <a:p>
            <a:r>
              <a:rPr lang="ru-RU" sz="2800" dirty="0" smtClean="0"/>
              <a:t> закрепить знания учащихся об условиях возникновения и существования электрического тока.</a:t>
            </a:r>
          </a:p>
          <a:p>
            <a:pPr marL="452438" indent="-452438">
              <a:spcBef>
                <a:spcPct val="50000"/>
              </a:spcBef>
              <a:buFont typeface="Wingdings" pitchFamily="2" charset="2"/>
              <a:buChar char="¯"/>
              <a:defRPr/>
            </a:pPr>
            <a:endParaRPr lang="ru-RU" sz="2800" dirty="0" smtClean="0">
              <a:solidFill>
                <a:srgbClr val="66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571480"/>
            <a:ext cx="78581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Электрический ток это</a:t>
            </a:r>
          </a:p>
          <a:p>
            <a:r>
              <a:rPr lang="ru-RU" sz="24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ru-RU" sz="24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упорядоченное (направленное) движение заряженных частиц</a:t>
            </a:r>
          </a:p>
          <a:p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500034" y="1857364"/>
            <a:ext cx="7786742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Условия существования электрического тока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214282" y="3857628"/>
            <a:ext cx="3714776" cy="178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 indent="-274638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ru-RU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Наличие свободных заряженных частиц.</a:t>
            </a:r>
          </a:p>
        </p:txBody>
      </p:sp>
      <p:sp>
        <p:nvSpPr>
          <p:cNvPr id="12" name="Овал 11"/>
          <p:cNvSpPr/>
          <p:nvPr/>
        </p:nvSpPr>
        <p:spPr>
          <a:xfrm>
            <a:off x="2857488" y="4071942"/>
            <a:ext cx="3929090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 indent="-274638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ru-RU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Наличие электрического поля для упорядоченного движения частиц.</a:t>
            </a:r>
          </a:p>
        </p:txBody>
      </p:sp>
      <p:sp>
        <p:nvSpPr>
          <p:cNvPr id="13" name="Овал 12"/>
          <p:cNvSpPr/>
          <p:nvPr/>
        </p:nvSpPr>
        <p:spPr>
          <a:xfrm>
            <a:off x="6286512" y="4000504"/>
            <a:ext cx="2500330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 indent="-274638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ru-RU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Замкнутая электрическая цепь.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 rot="5400000">
            <a:off x="1142976" y="2857496"/>
            <a:ext cx="1357322" cy="6429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H="1">
            <a:off x="5893603" y="2750339"/>
            <a:ext cx="1571636" cy="9286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8" idx="4"/>
          </p:cNvCxnSpPr>
          <p:nvPr/>
        </p:nvCxnSpPr>
        <p:spPr>
          <a:xfrm rot="16200000" flipH="1">
            <a:off x="3768322" y="3196826"/>
            <a:ext cx="1500200" cy="25003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Действия электрического тока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4400" dirty="0" smtClean="0"/>
              <a:t>Тепловое </a:t>
            </a:r>
          </a:p>
          <a:p>
            <a:pPr>
              <a:buFont typeface="Wingdings" pitchFamily="2" charset="2"/>
              <a:buChar char="v"/>
            </a:pPr>
            <a:r>
              <a:rPr lang="ru-RU" sz="4400" dirty="0" smtClean="0"/>
              <a:t>Химическое</a:t>
            </a:r>
          </a:p>
          <a:p>
            <a:pPr>
              <a:buFont typeface="Wingdings" pitchFamily="2" charset="2"/>
              <a:buChar char="v"/>
            </a:pPr>
            <a:r>
              <a:rPr lang="ru-RU" sz="4400" dirty="0" smtClean="0"/>
              <a:t>Магнитное</a:t>
            </a:r>
          </a:p>
          <a:p>
            <a:pPr>
              <a:buFont typeface="Wingdings" pitchFamily="2" charset="2"/>
              <a:buChar char="v"/>
            </a:pPr>
            <a:r>
              <a:rPr lang="ru-RU" sz="4400" dirty="0" smtClean="0"/>
              <a:t>Механическое</a:t>
            </a:r>
          </a:p>
          <a:p>
            <a:pPr>
              <a:buFont typeface="Wingdings" pitchFamily="2" charset="2"/>
              <a:buChar char="v"/>
            </a:pPr>
            <a:r>
              <a:rPr lang="ru-RU" sz="4400" dirty="0" smtClean="0"/>
              <a:t>Физиологическое 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71538" y="857231"/>
          <a:ext cx="7143800" cy="5000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900"/>
                <a:gridCol w="3571900"/>
              </a:tblGrid>
              <a:tr h="1571409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СИЛА ТОКА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indent="-176213">
                        <a:lnSpc>
                          <a:spcPct val="100000"/>
                        </a:lnSpc>
                        <a:buFont typeface="Arial" pitchFamily="34" charset="0"/>
                        <a:buChar char="•"/>
                        <a:defRPr/>
                      </a:pPr>
                      <a:r>
                        <a:rPr lang="ru-RU" sz="1600" dirty="0" smtClean="0"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Определение</a:t>
                      </a:r>
                    </a:p>
                    <a:p>
                      <a:pPr marL="176213" indent="-176213">
                        <a:lnSpc>
                          <a:spcPct val="100000"/>
                        </a:lnSpc>
                        <a:buFont typeface="Arial" pitchFamily="34" charset="0"/>
                        <a:buChar char="•"/>
                        <a:defRPr/>
                      </a:pPr>
                      <a:r>
                        <a:rPr lang="ru-RU" sz="1600" dirty="0" smtClean="0"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Связь с другими величинами</a:t>
                      </a:r>
                    </a:p>
                    <a:p>
                      <a:pPr marL="176213" indent="-176213">
                        <a:lnSpc>
                          <a:spcPct val="100000"/>
                        </a:lnSpc>
                        <a:buFont typeface="Arial" pitchFamily="34" charset="0"/>
                        <a:buChar char="•"/>
                        <a:defRPr/>
                      </a:pPr>
                      <a:r>
                        <a:rPr lang="ru-RU" sz="1600" dirty="0" smtClean="0"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Единицы измерения</a:t>
                      </a:r>
                    </a:p>
                    <a:p>
                      <a:pPr marL="176213" indent="-176213">
                        <a:lnSpc>
                          <a:spcPct val="100000"/>
                        </a:lnSpc>
                        <a:buFont typeface="Arial" pitchFamily="34" charset="0"/>
                        <a:buChar char="•"/>
                        <a:defRPr/>
                      </a:pPr>
                      <a:r>
                        <a:rPr lang="ru-RU" sz="1600" dirty="0" smtClean="0"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Прибор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714626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НАПРЯЖЕНИЕ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indent="-176213">
                        <a:lnSpc>
                          <a:spcPct val="100000"/>
                        </a:lnSpc>
                        <a:buFont typeface="Arial" pitchFamily="34" charset="0"/>
                        <a:buNone/>
                        <a:defRPr/>
                      </a:pPr>
                      <a:endParaRPr lang="ru-RU" sz="1600" b="1" dirty="0" smtClean="0">
                        <a:solidFill>
                          <a:srgbClr val="66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176213" indent="-176213">
                        <a:lnSpc>
                          <a:spcPct val="100000"/>
                        </a:lnSpc>
                        <a:buFont typeface="Arial" pitchFamily="34" charset="0"/>
                        <a:buChar char="•"/>
                        <a:defRPr/>
                      </a:pPr>
                      <a:r>
                        <a:rPr lang="ru-RU" sz="1600" b="1" dirty="0" smtClean="0"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Определение</a:t>
                      </a:r>
                    </a:p>
                    <a:p>
                      <a:pPr marL="176213" indent="-176213">
                        <a:lnSpc>
                          <a:spcPct val="100000"/>
                        </a:lnSpc>
                        <a:buFont typeface="Arial" pitchFamily="34" charset="0"/>
                        <a:buChar char="•"/>
                        <a:defRPr/>
                      </a:pPr>
                      <a:r>
                        <a:rPr lang="ru-RU" sz="1600" b="1" dirty="0" smtClean="0"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Связь с другими величинами</a:t>
                      </a:r>
                    </a:p>
                    <a:p>
                      <a:pPr marL="176213" indent="-176213">
                        <a:lnSpc>
                          <a:spcPct val="100000"/>
                        </a:lnSpc>
                        <a:buFont typeface="Arial" pitchFamily="34" charset="0"/>
                        <a:buChar char="•"/>
                        <a:defRPr/>
                      </a:pPr>
                      <a:r>
                        <a:rPr lang="ru-RU" sz="1600" b="1" dirty="0" smtClean="0"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Единицы измерения</a:t>
                      </a:r>
                    </a:p>
                    <a:p>
                      <a:pPr marL="176213" indent="-176213">
                        <a:lnSpc>
                          <a:spcPct val="100000"/>
                        </a:lnSpc>
                        <a:buFont typeface="Arial" pitchFamily="34" charset="0"/>
                        <a:buChar char="•"/>
                        <a:defRPr/>
                      </a:pPr>
                      <a:r>
                        <a:rPr lang="ru-RU" sz="1600" b="1" dirty="0" smtClean="0"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Прибор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714626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СОПРОТИВЛЕНИЕ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indent="-176213">
                        <a:lnSpc>
                          <a:spcPct val="100000"/>
                        </a:lnSpc>
                        <a:buFont typeface="Arial" pitchFamily="34" charset="0"/>
                        <a:buNone/>
                        <a:defRPr/>
                      </a:pPr>
                      <a:endParaRPr lang="ru-RU" sz="1600" dirty="0" smtClean="0">
                        <a:solidFill>
                          <a:srgbClr val="66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176213" indent="-176213">
                        <a:lnSpc>
                          <a:spcPct val="100000"/>
                        </a:lnSpc>
                        <a:buFont typeface="Arial" pitchFamily="34" charset="0"/>
                        <a:buChar char="•"/>
                        <a:defRPr/>
                      </a:pPr>
                      <a:r>
                        <a:rPr lang="ru-RU" sz="1600" b="1" dirty="0" smtClean="0"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Определение</a:t>
                      </a:r>
                    </a:p>
                    <a:p>
                      <a:pPr marL="176213" indent="-176213">
                        <a:lnSpc>
                          <a:spcPct val="100000"/>
                        </a:lnSpc>
                        <a:buFont typeface="Arial" pitchFamily="34" charset="0"/>
                        <a:buChar char="•"/>
                        <a:defRPr/>
                      </a:pPr>
                      <a:r>
                        <a:rPr lang="ru-RU" sz="1600" b="1" dirty="0" smtClean="0"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Связь с другими величинами</a:t>
                      </a:r>
                    </a:p>
                    <a:p>
                      <a:pPr marL="176213" indent="-176213">
                        <a:lnSpc>
                          <a:spcPct val="100000"/>
                        </a:lnSpc>
                        <a:buFont typeface="Arial" pitchFamily="34" charset="0"/>
                        <a:buChar char="•"/>
                        <a:defRPr/>
                      </a:pPr>
                      <a:r>
                        <a:rPr lang="ru-RU" sz="1600" b="1" dirty="0" smtClean="0"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Единицы измерения</a:t>
                      </a:r>
                    </a:p>
                    <a:p>
                      <a:pPr marL="176213" indent="-176213">
                        <a:lnSpc>
                          <a:spcPct val="100000"/>
                        </a:lnSpc>
                        <a:buFont typeface="Arial" pitchFamily="34" charset="0"/>
                        <a:buChar char="•"/>
                        <a:defRPr/>
                      </a:pPr>
                      <a:r>
                        <a:rPr lang="ru-RU" sz="1600" b="1" dirty="0" smtClean="0"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Прибор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09690" y="1549400"/>
          <a:ext cx="6786610" cy="4032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3305"/>
                <a:gridCol w="3393305"/>
              </a:tblGrid>
              <a:tr h="10080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Определение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080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Связь с другими величинами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080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Единицы измерения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080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Прибор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38252" y="795318"/>
            <a:ext cx="67151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Сила тока</a:t>
            </a:r>
            <a:endParaRPr lang="ru-RU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09690" y="1509698"/>
          <a:ext cx="6786610" cy="4761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3305"/>
                <a:gridCol w="3393305"/>
              </a:tblGrid>
              <a:tr h="10080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Определение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Физическая величина, показывающая, какой заряд переносится через поперечное сечение проводника за единицу времени</a:t>
                      </a:r>
                      <a:endParaRPr lang="ru-RU" dirty="0"/>
                    </a:p>
                  </a:txBody>
                  <a:tcPr/>
                </a:tc>
              </a:tr>
              <a:tr h="10080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Связь с другими величинами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10080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Единицы измерения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[ I ] = 1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А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10080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Прибор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Амперметр, включается последовательно с участком цепи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674817" y="3259661"/>
          <a:ext cx="1611827" cy="955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Формула" r:id="rId3" imgW="457200" imgH="393480" progId="Equation.3">
                  <p:embed/>
                </p:oleObj>
              </mc:Choice>
              <mc:Fallback>
                <p:oleObj name="Формула" r:id="rId3" imgW="45720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817" y="3259661"/>
                        <a:ext cx="1611827" cy="9551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Управляющая кнопка: назад 5">
            <a:hlinkClick r:id="rId5" action="ppaction://hlinksldjump" highlightClick="1"/>
          </p:cNvPr>
          <p:cNvSpPr/>
          <p:nvPr/>
        </p:nvSpPr>
        <p:spPr>
          <a:xfrm>
            <a:off x="4286248" y="7000900"/>
            <a:ext cx="1500198" cy="5000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09690" y="1549400"/>
          <a:ext cx="6786610" cy="4032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3305"/>
                <a:gridCol w="3393305"/>
              </a:tblGrid>
              <a:tr h="10080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Определение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080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Связь с другими величинами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080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Единицы измерения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080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Прибор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09690" y="1509698"/>
          <a:ext cx="6786610" cy="4761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3305"/>
                <a:gridCol w="3393305"/>
              </a:tblGrid>
              <a:tr h="10080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</a:t>
                      </a: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величина, показывающая, какую работу совершает электрическое поле при перемещении единичного положительного заряда из одной точки в другую.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080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Связь с другими величинами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080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Единицы измерения</a:t>
                      </a: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 U] = 1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0080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Прибор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Вольтметр, включается параллельно участку цепи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500166" y="714356"/>
            <a:ext cx="67151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Напряжение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857884" y="3286124"/>
          <a:ext cx="1084262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Формула" r:id="rId3" imgW="444240" imgH="419040" progId="Equation.3">
                  <p:embed/>
                </p:oleObj>
              </mc:Choice>
              <mc:Fallback>
                <p:oleObj name="Формула" r:id="rId3" imgW="44424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4" y="3286124"/>
                        <a:ext cx="1084262" cy="1022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Управляющая кнопка: назад 7">
            <a:hlinkClick r:id="rId5" action="ppaction://hlinksldjump" highlightClick="1"/>
          </p:cNvPr>
          <p:cNvSpPr/>
          <p:nvPr/>
        </p:nvSpPr>
        <p:spPr>
          <a:xfrm>
            <a:off x="4143372" y="6858000"/>
            <a:ext cx="1857388" cy="6429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04990" y="3244334"/>
            <a:ext cx="1334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Сила тока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357290" y="1357298"/>
          <a:ext cx="6786610" cy="4487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3305"/>
                <a:gridCol w="3393305"/>
              </a:tblGrid>
              <a:tr h="10080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</a:t>
                      </a: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величина, характеризующая противодействие, оказываемое проводником электрическому току.</a:t>
                      </a:r>
                    </a:p>
                  </a:txBody>
                  <a:tcPr/>
                </a:tc>
              </a:tr>
              <a:tr h="10080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Связь с другими величинами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080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Единицы измерения</a:t>
                      </a: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[ R ] = 1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Ом</a:t>
                      </a: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080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Прибор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Омметр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357290" y="642918"/>
            <a:ext cx="67151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Сопротивление</a:t>
            </a:r>
            <a:endParaRPr lang="ru-RU" sz="2800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786446" y="2857496"/>
          <a:ext cx="1312862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Формула" r:id="rId3" imgW="583920" imgH="393480" progId="Equation.3">
                  <p:embed/>
                </p:oleObj>
              </mc:Choice>
              <mc:Fallback>
                <p:oleObj name="Формула" r:id="rId3" imgW="58392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46" y="2857496"/>
                        <a:ext cx="1312862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4357686" y="7072338"/>
            <a:ext cx="1785950" cy="5000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29"/>
          <p:cNvGraphicFramePr>
            <a:graphicFrameLocks noChangeAspect="1"/>
          </p:cNvGraphicFramePr>
          <p:nvPr/>
        </p:nvGraphicFramePr>
        <p:xfrm>
          <a:off x="5572132" y="714356"/>
          <a:ext cx="2298693" cy="989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Формула" r:id="rId3" imgW="457200" imgH="393480" progId="Equation.3">
                  <p:embed/>
                </p:oleObj>
              </mc:Choice>
              <mc:Fallback>
                <p:oleObj name="Формула" r:id="rId3" imgW="457200" imgH="3934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2" y="714356"/>
                        <a:ext cx="2298693" cy="9892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143504" y="1785926"/>
            <a:ext cx="278606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V=S·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Δℓ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q=N·q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388" name="Object 28"/>
          <p:cNvGraphicFramePr>
            <a:graphicFrameLocks noChangeAspect="1"/>
          </p:cNvGraphicFramePr>
          <p:nvPr/>
        </p:nvGraphicFramePr>
        <p:xfrm>
          <a:off x="5357818" y="3429000"/>
          <a:ext cx="3198417" cy="85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Формула" r:id="rId5" imgW="850680" imgH="228600" progId="Equation.3">
                  <p:embed/>
                </p:oleObj>
              </mc:Choice>
              <mc:Fallback>
                <p:oleObj name="Формула" r:id="rId5" imgW="850680" imgH="2286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7818" y="3429000"/>
                        <a:ext cx="3198417" cy="857256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Овал 9"/>
          <p:cNvSpPr/>
          <p:nvPr/>
        </p:nvSpPr>
        <p:spPr>
          <a:xfrm>
            <a:off x="785786" y="714356"/>
            <a:ext cx="500066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2357422" y="714356"/>
            <a:ext cx="500066" cy="14287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3" name="Прямая соединительная линия 12"/>
          <p:cNvCxnSpPr>
            <a:stCxn id="10" idx="0"/>
            <a:endCxn id="11" idx="0"/>
          </p:cNvCxnSpPr>
          <p:nvPr/>
        </p:nvCxnSpPr>
        <p:spPr>
          <a:xfrm rot="5400000" flipH="1" flipV="1">
            <a:off x="1821637" y="-71462"/>
            <a:ext cx="1588" cy="1571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10" idx="4"/>
            <a:endCxn id="11" idx="4"/>
          </p:cNvCxnSpPr>
          <p:nvPr/>
        </p:nvCxnSpPr>
        <p:spPr>
          <a:xfrm rot="16200000" flipH="1">
            <a:off x="1821637" y="1357298"/>
            <a:ext cx="1588" cy="1571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Левая фигурная скобка 16"/>
          <p:cNvSpPr/>
          <p:nvPr/>
        </p:nvSpPr>
        <p:spPr>
          <a:xfrm rot="16200000">
            <a:off x="1714480" y="1500174"/>
            <a:ext cx="214314" cy="164307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643042" y="2500306"/>
            <a:ext cx="482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 dirty="0" smtClean="0">
                <a:cs typeface="Arial" charset="0"/>
              </a:rPr>
              <a:t>Δℓ</a:t>
            </a:r>
            <a:endParaRPr lang="el-GR" b="1" dirty="0">
              <a:cs typeface="Arial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57224" y="1214422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</a:t>
            </a:r>
            <a:endParaRPr lang="ru-RU" b="1" dirty="0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285875" y="714375"/>
          <a:ext cx="500063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Формула" r:id="rId7" imgW="139680" imgH="241200" progId="Equation.3">
                  <p:embed/>
                </p:oleObj>
              </mc:Choice>
              <mc:Fallback>
                <p:oleObj name="Формула" r:id="rId7" imgW="13968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714375"/>
                        <a:ext cx="500063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1500166" y="1428736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143108" y="1214422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cs typeface="Arial" charset="0"/>
              </a:rPr>
              <a:t>v</a:t>
            </a:r>
            <a:endParaRPr lang="en-US" b="1" dirty="0">
              <a:cs typeface="Arial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357422" y="285728"/>
            <a:ext cx="41529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cs typeface="Arial" charset="0"/>
              </a:rPr>
              <a:t>Вывод формулы </a:t>
            </a:r>
            <a:endParaRPr lang="en-US" b="1" dirty="0">
              <a:cs typeface="Arial" charset="0"/>
            </a:endParaRPr>
          </a:p>
        </p:txBody>
      </p:sp>
      <p:pic>
        <p:nvPicPr>
          <p:cNvPr id="27" name="Рисунок 4" descr="http://festival.1september.ru/2004_2005/articles/211819/img3.gif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4489599"/>
            <a:ext cx="2428892" cy="1939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Рисунок 28" descr="zakonOmaUchastok_clip_image002.gif"/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1655" y="4214818"/>
            <a:ext cx="3215055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4000496" y="7072338"/>
            <a:ext cx="1785950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335</TotalTime>
  <Words>415</Words>
  <Application>Microsoft Office PowerPoint</Application>
  <PresentationFormat>Экран (4:3)</PresentationFormat>
  <Paragraphs>190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Открытая</vt:lpstr>
      <vt:lpstr>Формула</vt:lpstr>
      <vt:lpstr>Презентация PowerPoint</vt:lpstr>
      <vt:lpstr>Цели урока</vt:lpstr>
      <vt:lpstr>Презентация PowerPoint</vt:lpstr>
      <vt:lpstr>Действия электрического тока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ТЕСТ</vt:lpstr>
      <vt:lpstr>ТЕСТ</vt:lpstr>
      <vt:lpstr>ТЕСТ</vt:lpstr>
      <vt:lpstr>ТЕСТ</vt:lpstr>
      <vt:lpstr>ОТВЕТИТЬ НА ВОПРОСЫ</vt:lpstr>
      <vt:lpstr>Решение задачи</vt:lpstr>
      <vt:lpstr>Презентация PowerPoint</vt:lpstr>
      <vt:lpstr>Презентация PowerPoint</vt:lpstr>
    </vt:vector>
  </TitlesOfParts>
  <Company>ГОУ СПОТ АУОР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краевое государственное бюджетное профессиональное образовательное учреждение «Алтайское училище олимпийского резерва» </dc:title>
  <dc:creator>Татьяна Валерьевна | Надежда Яковлевна</dc:creator>
  <cp:lastModifiedBy>Блиндовский</cp:lastModifiedBy>
  <cp:revision>39</cp:revision>
  <dcterms:created xsi:type="dcterms:W3CDTF">2020-03-13T08:04:11Z</dcterms:created>
  <dcterms:modified xsi:type="dcterms:W3CDTF">2020-04-04T18:52:42Z</dcterms:modified>
</cp:coreProperties>
</file>