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6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5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5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8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9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8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6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3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2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0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6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5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3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2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4E995A-B057-40AD-918F-6695B47D0BFB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8704-9188-40D9-834A-8004E8B3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35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7755" y="1447799"/>
            <a:ext cx="8825658" cy="3329581"/>
          </a:xfrm>
        </p:spPr>
        <p:txBody>
          <a:bodyPr/>
          <a:lstStyle/>
          <a:p>
            <a:r>
              <a:rPr lang="ru-RU" dirty="0" smtClean="0"/>
              <a:t>Планета Земля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24" y="290284"/>
            <a:ext cx="3401064" cy="921657"/>
          </a:xfrm>
        </p:spPr>
        <p:txBody>
          <a:bodyPr/>
          <a:lstStyle/>
          <a:p>
            <a:r>
              <a:rPr lang="ru-RU" dirty="0" smtClean="0"/>
              <a:t>Атмосфера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4382" y="1329507"/>
            <a:ext cx="4171790" cy="5114835"/>
          </a:xfrm>
        </p:spPr>
        <p:txBody>
          <a:bodyPr>
            <a:noAutofit/>
          </a:bodyPr>
          <a:lstStyle/>
          <a:p>
            <a:r>
              <a:rPr lang="ru-RU" sz="1800" dirty="0" smtClean="0"/>
              <a:t>Земля обладает протяжённой газовой оболочкой, состоящей из смеси различных газов, - </a:t>
            </a:r>
            <a:r>
              <a:rPr lang="ru-RU" sz="1800" b="1" u="sng" dirty="0" smtClean="0"/>
              <a:t>атмосферой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Атмосфера на 78% состоит из азота, на 21% - из кислорода и на 1% - из смеси других газов.</a:t>
            </a:r>
          </a:p>
          <a:p>
            <a:r>
              <a:rPr lang="ru-RU" sz="1800" dirty="0" smtClean="0"/>
              <a:t>Углекислого газа в атмосфере всего 0,045%.</a:t>
            </a:r>
          </a:p>
          <a:p>
            <a:r>
              <a:rPr lang="ru-RU" sz="1800" dirty="0" smtClean="0"/>
              <a:t>Основная масса атмосферы сосредоточена в приземном слое толщиной около 8 км, дальше плотность её постепенно уменьшается, но прослеживается она до высоты в сотни километров. </a:t>
            </a:r>
            <a:endParaRPr lang="ru-RU" sz="18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31" y="169635"/>
            <a:ext cx="5811526" cy="6541189"/>
          </a:xfrm>
        </p:spPr>
      </p:pic>
    </p:spTree>
    <p:extLst>
      <p:ext uri="{BB962C8B-B14F-4D97-AF65-F5344CB8AC3E}">
        <p14:creationId xmlns:p14="http://schemas.microsoft.com/office/powerpoint/2010/main" val="16967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329915"/>
            <a:ext cx="4204153" cy="899887"/>
          </a:xfrm>
        </p:spPr>
        <p:txBody>
          <a:bodyPr/>
          <a:lstStyle/>
          <a:p>
            <a:r>
              <a:rPr lang="ru-RU" sz="2800" dirty="0" smtClean="0"/>
              <a:t>Парниковый эффект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523" y="1553030"/>
            <a:ext cx="3836494" cy="44718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Благодаря углекислому газу и водным парам, присутствующим в атмосфере, климат Земли значительно теплее, чем был бы при отсутствии этих газов.</a:t>
            </a:r>
          </a:p>
          <a:p>
            <a:r>
              <a:rPr lang="ru-RU" sz="2000" dirty="0" smtClean="0"/>
              <a:t>Это связано с парниковым эффектом, который и возникает из-за наличия газов в атмосфере.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67" y="576659"/>
            <a:ext cx="6759419" cy="5737056"/>
          </a:xfrm>
        </p:spPr>
      </p:pic>
    </p:spTree>
    <p:extLst>
      <p:ext uri="{BB962C8B-B14F-4D97-AF65-F5344CB8AC3E}">
        <p14:creationId xmlns:p14="http://schemas.microsoft.com/office/powerpoint/2010/main" val="15505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96" y="199571"/>
            <a:ext cx="3401064" cy="47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5" y="1078366"/>
            <a:ext cx="6996173" cy="49465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258" y="1249679"/>
            <a:ext cx="4542972" cy="4775200"/>
          </a:xfrm>
        </p:spPr>
        <p:txBody>
          <a:bodyPr/>
          <a:lstStyle/>
          <a:p>
            <a:r>
              <a:rPr lang="ru-RU" sz="2000" dirty="0" smtClean="0"/>
              <a:t>В парнике солнечные лучи свободно пропускаются прозрачной плёнкой внутрь, нагревая грунт и воздух до высокой температуры.</a:t>
            </a:r>
          </a:p>
          <a:p>
            <a:r>
              <a:rPr lang="ru-RU" sz="2000" dirty="0" smtClean="0"/>
              <a:t>Нагретый грунт и воздух излучают инфракрасные (тепловые) лучи, которые плёнкой наружу не выпускаются.</a:t>
            </a:r>
          </a:p>
          <a:p>
            <a:r>
              <a:rPr lang="ru-RU" sz="2000" dirty="0" smtClean="0"/>
              <a:t>Поэтому тепло скапливается внутри парника, повышая температуру.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82" y="156029"/>
            <a:ext cx="2647790" cy="1197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67" y="551543"/>
            <a:ext cx="6647107" cy="57481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33829" y="667658"/>
                <a:ext cx="4572000" cy="6037942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/>
                  <a:t>Для Земли такой плёнкой служит углекислый газ и водяные пары в атмосфере.</a:t>
                </a:r>
              </a:p>
              <a:p>
                <a:r>
                  <a:rPr lang="ru-RU" sz="1800" dirty="0"/>
                  <a:t>Атмосфера прозрачна для солнечных лучей, поэтому они проникают к поверхности Земли и нагревают её и нижние слои воздуха.</a:t>
                </a:r>
              </a:p>
              <a:p>
                <a:r>
                  <a:rPr lang="ru-RU" sz="1800" dirty="0"/>
                  <a:t>Тепловое инфракрасное излучение этими газами  вверх не пропускается, поэтому тепло удерживается в приземном слое, тем самым повышая его температуру.</a:t>
                </a:r>
              </a:p>
              <a:p>
                <a:r>
                  <a:rPr lang="ru-RU" sz="1800" dirty="0"/>
                  <a:t>Поэтому среднегодовая температура Земли около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ru-RU" sz="1800" dirty="0"/>
                  <a:t>15</a:t>
                </a:r>
                <a:r>
                  <a:rPr lang="en-US" sz="1800" dirty="0"/>
                  <a:t>°C</a:t>
                </a:r>
                <a:endParaRPr lang="ru-RU" sz="1800" dirty="0"/>
              </a:p>
              <a:p>
                <a:r>
                  <a:rPr lang="ru-RU" sz="1800" dirty="0"/>
                  <a:t>Если бы в атмосфере не было углекислого газа и водяных паров, то температура на Земле была бы почти на 40° ниже.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33829" y="667658"/>
                <a:ext cx="4572000" cy="6037942"/>
              </a:xfrm>
              <a:blipFill rotWithShape="0">
                <a:blip r:embed="rId3"/>
                <a:stretch>
                  <a:fillRect l="-1200" t="-606" r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1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827315"/>
            <a:ext cx="4251215" cy="1057728"/>
          </a:xfrm>
        </p:spPr>
        <p:txBody>
          <a:bodyPr/>
          <a:lstStyle/>
          <a:p>
            <a:r>
              <a:rPr lang="ru-RU" sz="2800" dirty="0" smtClean="0"/>
              <a:t>Магнитное поле Земли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4" y="827315"/>
            <a:ext cx="6977223" cy="46307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2148114"/>
            <a:ext cx="4251215" cy="412271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Земля представляет собой огромный магнит, южный полюс которого в настоящее время находится на севере Канады у границы с </a:t>
            </a:r>
            <a:r>
              <a:rPr lang="ru-RU" sz="2000" dirty="0"/>
              <a:t>Г</a:t>
            </a:r>
            <a:r>
              <a:rPr lang="ru-RU" sz="2000" dirty="0" smtClean="0"/>
              <a:t>ренландией, а северный – вблизи Южного полюса Земли.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77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639" y="359228"/>
            <a:ext cx="2880018" cy="90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91" y="943429"/>
            <a:ext cx="7232976" cy="48073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63" y="625808"/>
            <a:ext cx="4397828" cy="60362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Действие магнитного поля простирается на десятки тысяч километров от Земли.</a:t>
            </a:r>
          </a:p>
          <a:p>
            <a:r>
              <a:rPr lang="ru-RU" sz="1800" dirty="0" smtClean="0"/>
              <a:t>Когда заряженные частицы высокой энергии попадают в магнитосферу Земли и там накапливаются, то появляются радиационные пояса (пояса Ван Аллена).</a:t>
            </a:r>
          </a:p>
          <a:p>
            <a:r>
              <a:rPr lang="ru-RU" sz="1800" dirty="0" smtClean="0"/>
              <a:t>Полярные сияния возникают, когда заряженные частицы солнечного ветра достигают атмосферы Земли в районе магнитных полюсов.</a:t>
            </a:r>
          </a:p>
          <a:p>
            <a:r>
              <a:rPr lang="ru-RU" sz="1800" dirty="0" smtClean="0"/>
              <a:t>Магнитное поле отклоняет заряженные космические лучи и частицы солнечного ветра, тем самым оберегая жизнь на Земле от их пагубного воздействия.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419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4950" y="1065014"/>
            <a:ext cx="60195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Домашнее </a:t>
            </a:r>
            <a:r>
              <a:rPr lang="ru-RU" sz="4400" dirty="0" smtClean="0"/>
              <a:t>задание</a:t>
            </a:r>
          </a:p>
          <a:p>
            <a:pPr algn="ctr"/>
            <a:r>
              <a:rPr lang="ru-RU" sz="4400" dirty="0"/>
              <a:t>§ 13</a:t>
            </a:r>
          </a:p>
        </p:txBody>
      </p:sp>
    </p:spTree>
    <p:extLst>
      <p:ext uri="{BB962C8B-B14F-4D97-AF65-F5344CB8AC3E}">
        <p14:creationId xmlns:p14="http://schemas.microsoft.com/office/powerpoint/2010/main" val="356290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53" y="547915"/>
            <a:ext cx="3401064" cy="1447800"/>
          </a:xfrm>
        </p:spPr>
        <p:txBody>
          <a:bodyPr/>
          <a:lstStyle/>
          <a:p>
            <a:r>
              <a:rPr lang="ru-RU" sz="2800" dirty="0" smtClean="0"/>
              <a:t>Земля: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12" y="653142"/>
            <a:ext cx="7411962" cy="55589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391" y="2272937"/>
            <a:ext cx="3815787" cy="3387635"/>
          </a:xfrm>
        </p:spPr>
        <p:txBody>
          <a:bodyPr>
            <a:normAutofit/>
          </a:bodyPr>
          <a:lstStyle/>
          <a:p>
            <a:pPr marL="285750" indent="-285750"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800" dirty="0" smtClean="0"/>
              <a:t>Третья по счёту от Солнца планета</a:t>
            </a:r>
          </a:p>
          <a:p>
            <a:pPr marL="285750" indent="-285750"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800" dirty="0" smtClean="0"/>
              <a:t>Имеет форму сфероида (приплюснутого шара)</a:t>
            </a:r>
          </a:p>
          <a:p>
            <a:pPr marL="285750" indent="-285750"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800" dirty="0" smtClean="0"/>
              <a:t>Средний радиус </a:t>
            </a:r>
            <a:r>
              <a:rPr lang="en-US" sz="1800" dirty="0" smtClean="0"/>
              <a:t>R=6378</a:t>
            </a:r>
            <a:r>
              <a:rPr lang="ru-RU" sz="1800" dirty="0" smtClean="0"/>
              <a:t> км</a:t>
            </a:r>
          </a:p>
          <a:p>
            <a:pPr marL="285750" indent="-285750"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800" dirty="0" smtClean="0"/>
              <a:t>Экваториальный радиус – 6378,16 км</a:t>
            </a:r>
          </a:p>
          <a:p>
            <a:pPr marL="285750" indent="-285750">
              <a:buClrTx/>
              <a:buSzPct val="200000"/>
              <a:buFont typeface="Arial" panose="020B0604020202020204" pitchFamily="34" charset="0"/>
              <a:buChar char="•"/>
            </a:pPr>
            <a:r>
              <a:rPr lang="ru-RU" sz="1800" dirty="0" smtClean="0"/>
              <a:t>Полярный радиус – 6356,78 км</a:t>
            </a:r>
          </a:p>
        </p:txBody>
      </p:sp>
    </p:spTree>
    <p:extLst>
      <p:ext uri="{BB962C8B-B14F-4D97-AF65-F5344CB8AC3E}">
        <p14:creationId xmlns:p14="http://schemas.microsoft.com/office/powerpoint/2010/main" val="7610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96" y="156029"/>
            <a:ext cx="3401064" cy="1447800"/>
          </a:xfrm>
        </p:spPr>
        <p:txBody>
          <a:bodyPr/>
          <a:lstStyle/>
          <a:p>
            <a:r>
              <a:rPr lang="ru-RU" sz="2800" dirty="0" smtClean="0"/>
              <a:t>Вращение Земли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297" y="1735909"/>
            <a:ext cx="4099217" cy="4283891"/>
          </a:xfrm>
        </p:spPr>
        <p:txBody>
          <a:bodyPr>
            <a:normAutofit/>
          </a:bodyPr>
          <a:lstStyle/>
          <a:p>
            <a:r>
              <a:rPr lang="ru-RU" sz="1600" dirty="0"/>
              <a:t>Ось вращения Земли наклонена под углом 66,5° к плоскости её орбиты.</a:t>
            </a:r>
          </a:p>
          <a:p>
            <a:r>
              <a:rPr lang="ru-RU" sz="1600" dirty="0"/>
              <a:t>При движении Земли вокруг Солнца ось её вращения практически постоянно «смотрит» на Полярную звезду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Благодаря этому происходят периодические смены дня и ночи в Северном и Южном полушариях Земли, а также смена сезонов года.</a:t>
            </a:r>
          </a:p>
          <a:p>
            <a:r>
              <a:rPr lang="ru-RU" sz="1600" dirty="0" smtClean="0"/>
              <a:t>В действительности ось вращения Земли описывает на небесной сфере малый круг, совершая 1 полный оборот за 26 000 лет.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40" y="841829"/>
            <a:ext cx="7381151" cy="4847771"/>
          </a:xfrm>
        </p:spPr>
      </p:pic>
    </p:spTree>
    <p:extLst>
      <p:ext uri="{BB962C8B-B14F-4D97-AF65-F5344CB8AC3E}">
        <p14:creationId xmlns:p14="http://schemas.microsoft.com/office/powerpoint/2010/main" val="20139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10" y="199571"/>
            <a:ext cx="2255904" cy="3464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71" y="545997"/>
            <a:ext cx="7768386" cy="5680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629" y="1140823"/>
            <a:ext cx="3925711" cy="4577806"/>
          </a:xfrm>
        </p:spPr>
        <p:txBody>
          <a:bodyPr>
            <a:noAutofit/>
          </a:bodyPr>
          <a:lstStyle/>
          <a:p>
            <a:r>
              <a:rPr lang="ru-RU" sz="1600" dirty="0" smtClean="0"/>
              <a:t>Ближайшие сотни лет северный полюс мира, на который направлена ось вращения Земли, будет находиться недалеко от Полярной звезды, затем начнёт удаляться от неё. </a:t>
            </a:r>
          </a:p>
          <a:p>
            <a:r>
              <a:rPr lang="ru-RU" sz="1600" dirty="0" smtClean="0"/>
              <a:t>Через  12 000 лет полюс мира приблизится к самой яркой звезде северного неба – Веге из созвездия Лиры.</a:t>
            </a:r>
          </a:p>
          <a:p>
            <a:r>
              <a:rPr lang="ru-RU" sz="1600" dirty="0" smtClean="0"/>
              <a:t>Перемещается и точка весеннего равноденствия. Она медленно движется навстречу годичному движению Солнца по эклиптике.</a:t>
            </a:r>
          </a:p>
          <a:p>
            <a:r>
              <a:rPr lang="ru-RU" sz="1600" dirty="0" smtClean="0"/>
              <a:t>Описанное явление носит название </a:t>
            </a:r>
            <a:r>
              <a:rPr lang="ru-RU" sz="1600" b="1" u="sng" dirty="0" smtClean="0"/>
              <a:t>прецессии</a:t>
            </a:r>
            <a:r>
              <a:rPr lang="ru-RU" sz="1600" dirty="0" smtClean="0"/>
              <a:t> оси вращения Земли.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7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96" y="199571"/>
            <a:ext cx="3401064" cy="1447800"/>
          </a:xfrm>
        </p:spPr>
        <p:txBody>
          <a:bodyPr/>
          <a:lstStyle/>
          <a:p>
            <a:r>
              <a:rPr lang="ru-RU" dirty="0" smtClean="0"/>
              <a:t>Масса и плотность Земли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93696" y="1647371"/>
                <a:ext cx="3890919" cy="4940663"/>
              </a:xfrm>
            </p:spPr>
            <p:txBody>
              <a:bodyPr>
                <a:normAutofit/>
              </a:bodyPr>
              <a:lstStyle/>
              <a:p>
                <a:r>
                  <a:rPr lang="ru-RU" sz="1600" dirty="0" smtClean="0"/>
                  <a:t>Масса Земли:</a:t>
                </a:r>
                <a:endParaRPr lang="en-US" sz="1600" dirty="0" smtClean="0"/>
              </a:p>
              <a:p>
                <a:r>
                  <a:rPr lang="ru-RU" sz="1600" dirty="0" smtClean="0"/>
                  <a:t>М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=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5,98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ru-RU" sz="1600" i="1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24</m:t>
                        </m:r>
                      </m:sup>
                    </m:sSup>
                    <m:r>
                      <a:rPr lang="ru-RU" sz="1600" i="1" baseline="30000"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 smtClean="0"/>
                  <a:t>кг</a:t>
                </a:r>
              </a:p>
              <a:p>
                <a:r>
                  <a:rPr lang="ru-RU" sz="1600" dirty="0" smtClean="0"/>
                  <a:t>Гравитационная постоянная: </a:t>
                </a:r>
                <a:endParaRPr lang="en-US" sz="1600" dirty="0" smtClean="0"/>
              </a:p>
              <a:p>
                <a:r>
                  <a:rPr lang="en-US" sz="1600" dirty="0" smtClean="0"/>
                  <a:t>G = 6</a:t>
                </a:r>
                <a:r>
                  <a:rPr lang="ru-RU" sz="1600" dirty="0" smtClean="0"/>
                  <a:t>,67 * 10</a:t>
                </a:r>
                <a:r>
                  <a:rPr lang="ru-RU" sz="1600" baseline="30000" dirty="0"/>
                  <a:t> -</a:t>
                </a:r>
                <a:r>
                  <a:rPr lang="ru-RU" sz="1600" baseline="30000" dirty="0" smtClean="0"/>
                  <a:t>11 </a:t>
                </a:r>
                <a:r>
                  <a:rPr lang="ru-RU" sz="1600" dirty="0" smtClean="0"/>
                  <a:t> м</a:t>
                </a:r>
                <a:r>
                  <a:rPr lang="ru-RU" sz="1600" baseline="30000" dirty="0" smtClean="0"/>
                  <a:t>3 </a:t>
                </a:r>
                <a:r>
                  <a:rPr lang="ru-RU" sz="1600" dirty="0" smtClean="0"/>
                  <a:t>/(кг * с</a:t>
                </a:r>
                <a:r>
                  <a:rPr lang="ru-RU" sz="1600" baseline="30000" dirty="0" smtClean="0"/>
                  <a:t>2</a:t>
                </a:r>
                <a:r>
                  <a:rPr lang="en-US" sz="1600" dirty="0" smtClean="0"/>
                  <a:t>)</a:t>
                </a:r>
                <a:endParaRPr lang="ru-RU" sz="1600" dirty="0"/>
              </a:p>
              <a:p>
                <a:r>
                  <a:rPr lang="ru-RU" sz="1600" dirty="0" smtClean="0"/>
                  <a:t>Ускорение свободного падения на поверхности Земли:</a:t>
                </a:r>
              </a:p>
              <a:p>
                <a:r>
                  <a:rPr lang="en-US" sz="1600" dirty="0" smtClean="0"/>
                  <a:t>g = 9,8 </a:t>
                </a:r>
                <a:r>
                  <a:rPr lang="ru-RU" sz="1600" dirty="0" smtClean="0"/>
                  <a:t>м/с</a:t>
                </a:r>
                <a:r>
                  <a:rPr lang="ru-RU" sz="1600" baseline="30000" dirty="0" smtClean="0"/>
                  <a:t>2</a:t>
                </a:r>
                <a:endParaRPr lang="ru-RU" sz="1600" dirty="0"/>
              </a:p>
              <a:p>
                <a:r>
                  <a:rPr lang="ru-RU" sz="1600" dirty="0" smtClean="0"/>
                  <a:t>Средний радиус Земли:</a:t>
                </a:r>
              </a:p>
              <a:p>
                <a:r>
                  <a:rPr lang="en-US" sz="1600" dirty="0" smtClean="0"/>
                  <a:t>R = 6378 </a:t>
                </a:r>
                <a:r>
                  <a:rPr lang="ru-RU" sz="1600" dirty="0" smtClean="0"/>
                  <a:t>км</a:t>
                </a:r>
              </a:p>
              <a:p>
                <a:r>
                  <a:rPr lang="ru-RU" sz="1600" dirty="0" smtClean="0"/>
                  <a:t>Средняя плотность Земли:</a:t>
                </a:r>
              </a:p>
              <a:p>
                <a:r>
                  <a:rPr lang="ru-RU" sz="1600" i="1" dirty="0" smtClean="0"/>
                  <a:t> ρ = 5520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1600" dirty="0" smtClean="0"/>
              </a:p>
              <a:p>
                <a:r>
                  <a:rPr lang="ru-RU" sz="1600" dirty="0" smtClean="0"/>
                  <a:t>Плотность земной коры = 2700кг/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1600" dirty="0" smtClean="0"/>
              </a:p>
              <a:p>
                <a:r>
                  <a:rPr lang="ru-RU" sz="1600" dirty="0" smtClean="0"/>
                  <a:t>Плотность увеличивается с глубиной</a:t>
                </a:r>
                <a:endParaRPr lang="ru-RU" sz="1600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93696" y="1647371"/>
                <a:ext cx="3890919" cy="4940663"/>
              </a:xfrm>
              <a:blipFill rotWithShape="0">
                <a:blip r:embed="rId2"/>
                <a:stretch>
                  <a:fillRect l="-940" t="-370" r="-627" b="-1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5481302" y="1360713"/>
                <a:ext cx="6710698" cy="47207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sz="2400" dirty="0" smtClean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9,81 м/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∙(6378∙1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м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6,67∙1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−11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/(кг∙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400" dirty="0" smtClean="0"/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5,98∙1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24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кг</m:t>
                    </m:r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1302" y="1360713"/>
                <a:ext cx="6710698" cy="4720771"/>
              </a:xfrm>
              <a:blipFill rotWithShape="0">
                <a:blip r:embed="rId3"/>
                <a:stretch>
                  <a:fillRect l="-1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5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725" y="-163286"/>
            <a:ext cx="3401064" cy="1447800"/>
          </a:xfrm>
        </p:spPr>
        <p:txBody>
          <a:bodyPr/>
          <a:lstStyle/>
          <a:p>
            <a:r>
              <a:rPr lang="ru-RU" dirty="0" smtClean="0"/>
              <a:t>Внутреннее строение Земли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14724" y="1284514"/>
                <a:ext cx="5332933" cy="5377543"/>
              </a:xfrm>
            </p:spPr>
            <p:txBody>
              <a:bodyPr>
                <a:normAutofit/>
              </a:bodyPr>
              <a:lstStyle/>
              <a:p>
                <a:r>
                  <a:rPr lang="ru-RU" sz="1600" dirty="0" smtClean="0"/>
                  <a:t>Данные о внутреннем строение Земли получены благодаря геофизике и сейсмологии.</a:t>
                </a:r>
              </a:p>
              <a:p>
                <a:r>
                  <a:rPr lang="ru-RU" sz="1600" dirty="0" smtClean="0"/>
                  <a:t>Состав Земли:</a:t>
                </a:r>
              </a:p>
              <a:p>
                <a:pPr marL="285750" indent="-285750">
                  <a:buClr>
                    <a:schemeClr val="tx1"/>
                  </a:buClr>
                  <a:buSzPct val="200000"/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Внутреннее ядро радиусом около 1 300 км, в котором вещество находится в твёрдом состоянии. Температура порядка 8 000 –           9 000 К, давление 350 Гпа, плотность около     12 000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600" dirty="0" smtClean="0"/>
                  <a:t>;</a:t>
                </a:r>
              </a:p>
              <a:p>
                <a:pPr marL="285750" indent="-285750">
                  <a:buClr>
                    <a:schemeClr val="tx1"/>
                  </a:buClr>
                  <a:buSzPct val="200000"/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Внешнее ядро с внешним радиусом примерно 3 400 км. Толщина слоя 2 100км, вещество находится в жидком состоянии;</a:t>
                </a:r>
              </a:p>
              <a:p>
                <a:pPr marL="285750" indent="-285750">
                  <a:buClr>
                    <a:schemeClr val="tx1"/>
                  </a:buClr>
                  <a:buSzPct val="200000"/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Оболочка или мантия, толщиной около             2 900 км, состоит из расплавленных базальтов и силикатов;</a:t>
                </a:r>
              </a:p>
              <a:p>
                <a:pPr marL="285750" indent="-285750">
                  <a:buClr>
                    <a:schemeClr val="tx1"/>
                  </a:buClr>
                  <a:buSzPct val="200000"/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Кора простирается от мантии до поверхности Земли. Её толщина под океаном достигает    6–10 км, а под материками –  35-70 км</a:t>
                </a:r>
                <a:endParaRPr lang="ru-RU" sz="1600" dirty="0"/>
              </a:p>
              <a:p>
                <a:pPr marL="285750" indent="-285750">
                  <a:buClr>
                    <a:schemeClr val="tx1"/>
                  </a:buClr>
                  <a:buSzPct val="200000"/>
                  <a:buFont typeface="Arial" panose="020B0604020202020204" pitchFamily="34" charset="0"/>
                  <a:buChar char="•"/>
                </a:pPr>
                <a:endParaRPr lang="ru-RU" dirty="0"/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14724" y="1284514"/>
                <a:ext cx="5332933" cy="5377543"/>
              </a:xfrm>
              <a:blipFill rotWithShape="0">
                <a:blip r:embed="rId2"/>
                <a:stretch>
                  <a:fillRect l="-2629" t="-340" r="-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88" y="769256"/>
            <a:ext cx="5481297" cy="5481297"/>
          </a:xfrm>
        </p:spPr>
      </p:pic>
    </p:spTree>
    <p:extLst>
      <p:ext uri="{BB962C8B-B14F-4D97-AF65-F5344CB8AC3E}">
        <p14:creationId xmlns:p14="http://schemas.microsoft.com/office/powerpoint/2010/main" val="35996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53" y="112486"/>
            <a:ext cx="1776933" cy="17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0439" y="885146"/>
            <a:ext cx="4549161" cy="51068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 бурении сверхглубоких скважин на Кольском полуострове и на Кавказке установлено, что на глубине 10 км температура достигает 180</a:t>
            </a:r>
            <a:r>
              <a:rPr lang="en-US" sz="2000" dirty="0" smtClean="0"/>
              <a:t>°C</a:t>
            </a:r>
            <a:r>
              <a:rPr lang="ru-RU" sz="2000" dirty="0" smtClean="0"/>
              <a:t> (или 450 К), что объясняется мощным потоком тепла, идущим из горячих недр Земли.</a:t>
            </a:r>
          </a:p>
          <a:p>
            <a:r>
              <a:rPr lang="ru-RU" sz="2000" dirty="0" smtClean="0"/>
              <a:t>В связи с происходящими в недрах Земли процессами распада радиоактивных элементов (урана, тория и др.) в мантии происходит выделение тепла.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2" y="290286"/>
            <a:ext cx="4107543" cy="6296594"/>
          </a:xfrm>
        </p:spPr>
      </p:pic>
    </p:spTree>
    <p:extLst>
      <p:ext uri="{BB962C8B-B14F-4D97-AF65-F5344CB8AC3E}">
        <p14:creationId xmlns:p14="http://schemas.microsoft.com/office/powerpoint/2010/main" val="40517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71" y="230414"/>
            <a:ext cx="2567559" cy="74386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40" y="1074058"/>
            <a:ext cx="7032170" cy="4688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3132" y="1074058"/>
            <a:ext cx="4059839" cy="48971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 перемещении глубинных масс расплавленное вещество – магма – по каналам, диаметры которых достигают десятка километров, а высота –        60-100 км, поднимается на поверхность Земли.</a:t>
            </a:r>
          </a:p>
          <a:p>
            <a:r>
              <a:rPr lang="ru-RU" sz="2000" dirty="0" smtClean="0"/>
              <a:t>Это приводит к извержению вулканов.</a:t>
            </a:r>
          </a:p>
          <a:p>
            <a:r>
              <a:rPr lang="ru-RU" sz="2000" dirty="0" smtClean="0"/>
              <a:t>Особенно их много образуется в местах разломов и на границах движущихся материков.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94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07" y="455273"/>
            <a:ext cx="3401064" cy="428170"/>
          </a:xfrm>
        </p:spPr>
        <p:txBody>
          <a:bodyPr/>
          <a:lstStyle/>
          <a:p>
            <a:r>
              <a:rPr lang="ru-RU" dirty="0" smtClean="0"/>
              <a:t>Гидросфера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24" y="1264083"/>
            <a:ext cx="6681561" cy="4448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0267" y="1086643"/>
            <a:ext cx="4412343" cy="5546386"/>
          </a:xfrm>
        </p:spPr>
        <p:txBody>
          <a:bodyPr>
            <a:noAutofit/>
          </a:bodyPr>
          <a:lstStyle/>
          <a:p>
            <a:r>
              <a:rPr lang="ru-RU" sz="1800" dirty="0" smtClean="0"/>
              <a:t>Жидкая водная оболочка Земли, покрывающая почти 70% её поверхности, называется </a:t>
            </a:r>
            <a:r>
              <a:rPr lang="ru-RU" sz="1800" b="1" u="sng" dirty="0" smtClean="0"/>
              <a:t>гидросферой. </a:t>
            </a:r>
          </a:p>
          <a:p>
            <a:r>
              <a:rPr lang="ru-RU" sz="1800" dirty="0" smtClean="0"/>
              <a:t>Вода на 97% сосредоточена в бассейнах океанов. </a:t>
            </a:r>
          </a:p>
          <a:p>
            <a:r>
              <a:rPr lang="ru-RU" sz="1800" dirty="0" smtClean="0"/>
              <a:t>Мощные океанические течения переносят тепло от экваториальных областей к полярным, тем самым регулируя климат на Земле.</a:t>
            </a:r>
          </a:p>
          <a:p>
            <a:r>
              <a:rPr lang="ru-RU" sz="1800" dirty="0" smtClean="0"/>
              <a:t>По современным представлениям наличие больших водоёмов сыграло решающую роль в возникновении жизни на Земле.</a:t>
            </a:r>
          </a:p>
          <a:p>
            <a:r>
              <a:rPr lang="ru-RU" sz="1800" dirty="0" smtClean="0"/>
              <a:t>Часть воды на Земле находится в твёрдом состоянии в виде льда и снега.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485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985</Words>
  <Application>Microsoft Office PowerPoint</Application>
  <PresentationFormat>Произвольный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Планета Земля</vt:lpstr>
      <vt:lpstr>Земля:</vt:lpstr>
      <vt:lpstr>Вращение Земли</vt:lpstr>
      <vt:lpstr>Презентация PowerPoint</vt:lpstr>
      <vt:lpstr>Масса и плотность Земли</vt:lpstr>
      <vt:lpstr>Внутреннее строение Земли</vt:lpstr>
      <vt:lpstr>Презентация PowerPoint</vt:lpstr>
      <vt:lpstr>Презентация PowerPoint</vt:lpstr>
      <vt:lpstr>Гидросфера</vt:lpstr>
      <vt:lpstr>Атмосфера</vt:lpstr>
      <vt:lpstr>Парниковый эффект</vt:lpstr>
      <vt:lpstr>Презентация PowerPoint</vt:lpstr>
      <vt:lpstr>Презентация PowerPoint</vt:lpstr>
      <vt:lpstr>Магнитное поле Земли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Земля</dc:title>
  <dc:creator>Надя Забуга</dc:creator>
  <cp:lastModifiedBy>Блиндовский</cp:lastModifiedBy>
  <cp:revision>27</cp:revision>
  <dcterms:created xsi:type="dcterms:W3CDTF">2017-11-30T13:32:52Z</dcterms:created>
  <dcterms:modified xsi:type="dcterms:W3CDTF">2020-04-05T15:41:33Z</dcterms:modified>
</cp:coreProperties>
</file>