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sldIdLst>
    <p:sldId id="256" r:id="rId2"/>
    <p:sldId id="277" r:id="rId3"/>
    <p:sldId id="520" r:id="rId4"/>
    <p:sldId id="529" r:id="rId5"/>
    <p:sldId id="530" r:id="rId6"/>
    <p:sldId id="521" r:id="rId7"/>
    <p:sldId id="524" r:id="rId8"/>
    <p:sldId id="526" r:id="rId9"/>
    <p:sldId id="531" r:id="rId10"/>
    <p:sldId id="532" r:id="rId11"/>
    <p:sldId id="53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8A6900"/>
    <a:srgbClr val="DAA600"/>
    <a:srgbClr val="43CEFF"/>
    <a:srgbClr val="FFD54F"/>
    <a:srgbClr val="FEEBB4"/>
    <a:srgbClr val="CD5B01"/>
    <a:srgbClr val="FCE8DA"/>
    <a:srgbClr val="009ED6"/>
    <a:srgbClr val="FFE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93" autoAdjust="0"/>
    <p:restoredTop sz="94660"/>
  </p:normalViewPr>
  <p:slideViewPr>
    <p:cSldViewPr>
      <p:cViewPr>
        <p:scale>
          <a:sx n="70" d="100"/>
          <a:sy n="70" d="100"/>
        </p:scale>
        <p:origin x="-4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732B8-7DE3-4224-A3A5-3B4C69C3182C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2682B-DF02-4B2D-A814-6476C509C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825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484784"/>
            <a:ext cx="9144000" cy="1470025"/>
          </a:xfrm>
        </p:spPr>
        <p:txBody>
          <a:bodyPr/>
          <a:lstStyle>
            <a:lvl1pPr>
              <a:defRPr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27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270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 cap="none" spc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0000"/>
            <a:ext cx="9144000" cy="91440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5" name="Заголовок 1"/>
          <p:cNvSpPr>
            <a:spLocks noGrp="1"/>
          </p:cNvSpPr>
          <p:nvPr>
            <p:ph type="ctrTitle"/>
          </p:nvPr>
        </p:nvSpPr>
        <p:spPr>
          <a:xfrm>
            <a:off x="1191444" y="1548000"/>
            <a:ext cx="7812360" cy="548760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/>
              </a:rPr>
              <a:t>ГАЛАКТИКИ</a:t>
            </a:r>
            <a:endParaRPr lang="ru-RU" sz="1800" dirty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088" y="2395498"/>
            <a:ext cx="4000500" cy="2667000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</p:pic>
      <p:sp>
        <p:nvSpPr>
          <p:cNvPr id="19" name="TextBox 14"/>
          <p:cNvSpPr txBox="1"/>
          <p:nvPr/>
        </p:nvSpPr>
        <p:spPr>
          <a:xfrm>
            <a:off x="179512" y="1980000"/>
            <a:ext cx="8804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Arial Black" pitchFamily="34" charset="0"/>
              </a:rPr>
              <a:t>СКОПЛЕНИя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Arial Black" pitchFamily="34" charset="0"/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Arial Black" pitchFamily="34" charset="0"/>
              </a:rPr>
              <a:t>ГАЛАКТИК.</a:t>
            </a:r>
            <a:endParaRPr lang="ru-RU" sz="2400" dirty="0">
              <a:solidFill>
                <a:schemeClr val="accent1">
                  <a:lumMod val="75000"/>
                </a:schemeClr>
              </a:solidFill>
              <a:effectLst>
                <a:glow rad="101600">
                  <a:srgbClr val="FFFFFF"/>
                </a:glo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95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Вопросы для обсуждения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0008"/>
            <a:ext cx="9144000" cy="215798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60474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1631325"/>
            <a:ext cx="7129837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dirty="0" smtClean="0"/>
              <a:t>Домашнее задание</a:t>
            </a:r>
          </a:p>
          <a:p>
            <a:pPr algn="ctr"/>
            <a:r>
              <a:rPr lang="ru-RU" sz="3200" dirty="0" smtClean="0"/>
              <a:t>§ 33</a:t>
            </a:r>
          </a:p>
          <a:p>
            <a:pPr algn="ctr"/>
            <a:r>
              <a:rPr lang="ru-RU" sz="3200" dirty="0" smtClean="0"/>
              <a:t>Ответы на вопросы и задания прислать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7229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Цель нашего урока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427984" y="620688"/>
            <a:ext cx="471601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Известно, что диаметр нашей Галактики достигает почти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30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кпк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(100 000 св. лет), диаметр галактики Андромеды (М31)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равен 40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кпк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 Расстояние до Туманности Андромеды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составляет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670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кпк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(2 млн св. лет), следовательно, превышает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диаметры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крупных галактик почти в 20 раз. Средние же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расстояния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между звёздами примерно такие же, как между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Солнцем 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α Центавра, т. е. около 275 000 а. е., и больше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диаметра Солнца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(1,5 · 10</a:t>
            </a:r>
            <a:r>
              <a:rPr lang="ru-RU" sz="2000" baseline="30000" dirty="0">
                <a:latin typeface="Arial" pitchFamily="34" charset="0"/>
                <a:cs typeface="Arial" pitchFamily="34" charset="0"/>
              </a:rPr>
              <a:t>6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км = 0,01 а. е.) в 27,5 млн раз. Таким образом,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галактики значительно теснее сближены в пространстве, чем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звёзды между собой.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108000" y="620688"/>
            <a:ext cx="4247976" cy="3240360"/>
            <a:chOff x="4320000" y="1844824"/>
            <a:chExt cx="4305527" cy="324036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4320000" y="1844824"/>
              <a:ext cx="4305527" cy="36004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320000" y="2088000"/>
              <a:ext cx="4305527" cy="299718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000" b="1" dirty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ВЫ УЗНАЕТЕ: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Какова природа скоплений </a:t>
              </a:r>
              <a:r>
                <a:rPr lang="ru-RU" sz="2000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галактик </a:t>
              </a:r>
              <a:r>
                <a:rPr lang="ru-RU" sz="2000" dirty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и роль тёмной материи в них.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Какова природа </a:t>
              </a:r>
              <a:r>
                <a:rPr lang="ru-RU" sz="2000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рентгеновского излучения </a:t>
              </a:r>
              <a:r>
                <a:rPr lang="ru-RU" sz="2000" dirty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скоплений галактик.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Что такое ячеистая </a:t>
              </a:r>
              <a:r>
                <a:rPr lang="ru-RU" sz="2000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структура распределения </a:t>
              </a:r>
              <a:r>
                <a:rPr lang="ru-RU" sz="2000" dirty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галактик.</a:t>
              </a:r>
              <a:endParaRPr lang="ru-RU" sz="2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08104" y="4041068"/>
            <a:ext cx="4247872" cy="1224136"/>
            <a:chOff x="4320000" y="1844824"/>
            <a:chExt cx="4150004" cy="1224136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4320000" y="1844824"/>
              <a:ext cx="4150004" cy="36004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4320000" y="2088000"/>
              <a:ext cx="4150004" cy="98096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000" b="1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ВСПОМНИТЕ: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Какова природа активности </a:t>
              </a:r>
              <a:r>
                <a:rPr lang="ru-RU" sz="2000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галактик</a:t>
              </a:r>
              <a:r>
                <a:rPr lang="ru-RU" sz="2000" dirty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715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Скопления галактик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92696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Систематические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исследования распределения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галактик по небу показали, что наряду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 отдельными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галактиками наблюдаются скопления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галактик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 Так, наша Галактика, Туманность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Андромеды, Большое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и Малое Магеллановы Облака и ещё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несколько звёздных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систем образуют Местную группу, 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которую входят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35 галактик.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323912"/>
            <a:ext cx="7134225" cy="25908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07504" y="5013176"/>
            <a:ext cx="9036496" cy="70788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Наш Млечный Путь вместе с Местной группой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галактик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находится на окраине скопления галактик</a:t>
            </a:r>
            <a:r>
              <a:rPr lang="ru-RU" sz="2000">
                <a:latin typeface="Arial" pitchFamily="34" charset="0"/>
                <a:cs typeface="Arial" pitchFamily="34" charset="0"/>
              </a:rPr>
              <a:t>,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центр которого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находится в созвездии Девы.</a:t>
            </a:r>
          </a:p>
        </p:txBody>
      </p:sp>
    </p:spTree>
    <p:extLst>
      <p:ext uri="{BB962C8B-B14F-4D97-AF65-F5344CB8AC3E}">
        <p14:creationId xmlns:p14="http://schemas.microsoft.com/office/powerpoint/2010/main" val="381925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Скопления галактик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23928" y="692696"/>
            <a:ext cx="52200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Сейчас известно около 4000 скоплений галактик, 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которых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насчитываются сотни и тысячи звёздных систем.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В среднем диаметры скоплений близки к 8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Мпк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(26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млн св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 лет). Одним из наибольших является скопление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галактик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 созвездии Волосы Вероники. Оно находится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на расстоянии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около 70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Мпк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от нас и занимает на небе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участок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диаметром 12</a:t>
            </a:r>
            <a:r>
              <a:rPr lang="ru-RU" sz="2000" baseline="30000" dirty="0">
                <a:latin typeface="Arial" pitchFamily="34" charset="0"/>
                <a:cs typeface="Arial" pitchFamily="34" charset="0"/>
              </a:rPr>
              <a:t>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 В этом богатом скоплении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насчитывается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около 40 000 галактик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84043" y="539999"/>
            <a:ext cx="3739885" cy="4545186"/>
            <a:chOff x="323528" y="171004"/>
            <a:chExt cx="3739885" cy="4545186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323528" y="332655"/>
              <a:ext cx="3739885" cy="438353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>
              <a:solidFill>
                <a:schemeClr val="bg1">
                  <a:lumMod val="50000"/>
                </a:schemeClr>
              </a:solidFill>
            </a:ln>
            <a:effectLst>
              <a:outerShdw blurRad="889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539552" y="548680"/>
              <a:ext cx="3523861" cy="4167510"/>
            </a:xfrm>
            <a:prstGeom prst="rect">
              <a:avLst/>
            </a:prstGeom>
            <a:solidFill>
              <a:srgbClr val="FEF1E6"/>
            </a:solidFill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Чтобы удержать горячий газ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в скоплении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необходима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большая сила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тяготения. Полная масса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галактик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входящих в скопление,</a:t>
              </a:r>
            </a:p>
            <a:p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для этого недостаточна.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Астрономы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пришли к выводу, что и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скопление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должно быть заполнено</a:t>
              </a:r>
            </a:p>
            <a:p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большим количеством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тёмной материи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способной удержать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его от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разрушения.</a:t>
              </a:r>
            </a:p>
          </p:txBody>
        </p:sp>
        <p:pic>
          <p:nvPicPr>
            <p:cNvPr id="14" name="Picture 2" descr="http://pngimages.net/sites/default/files/grey-paper-clip-png-image-2897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900000">
              <a:off x="3379373" y="171004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5253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Рентгеновское излучение галактик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31840" y="692696"/>
            <a:ext cx="60121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Как показали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наблюдения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на космических рентгеновских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телескопах, скопления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галактик являются мощными источниками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рентгеновского излучения, которое испускает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нагретый до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температуры свыше 10</a:t>
            </a:r>
            <a:r>
              <a:rPr lang="ru-RU" sz="2000" baseline="30000" dirty="0">
                <a:latin typeface="Arial" pitchFamily="34" charset="0"/>
                <a:cs typeface="Arial" pitchFamily="34" charset="0"/>
              </a:rPr>
              <a:t>9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К очень разреженный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межгалактический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газ. Его концентрация оказалась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около 1000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атомов водорода в 1 м</a:t>
            </a:r>
            <a:r>
              <a:rPr lang="ru-RU" sz="2000" baseline="30000" dirty="0">
                <a:latin typeface="Arial" pitchFamily="34" charset="0"/>
                <a:cs typeface="Arial" pitchFamily="34" charset="0"/>
              </a:rPr>
              <a:t>3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31840" y="3890665"/>
            <a:ext cx="5832648" cy="70788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Общее количество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межгалактического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газа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сравнимо с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массой всех галактик в скоплении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723402"/>
            <a:ext cx="2857500" cy="284797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07504" y="3752166"/>
            <a:ext cx="2857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Рентгеновское излучение галактик Антенны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581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Ячеистая структура распределения галактик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880" y="5962296"/>
            <a:ext cx="90831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Наша Галактика расположена наверху, и мы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наблюдаем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галактики в направлениях, указанных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прямым восхождением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2" y="630010"/>
            <a:ext cx="6696000" cy="532483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2" name="Прямоугольник 11"/>
          <p:cNvSpPr/>
          <p:nvPr/>
        </p:nvSpPr>
        <p:spPr>
          <a:xfrm>
            <a:off x="6749198" y="630010"/>
            <a:ext cx="239480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Астрономы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измерили расстояния до многих галактик 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определили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как они распределены в пространстве. 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получилась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очень интересная картина.</a:t>
            </a:r>
          </a:p>
        </p:txBody>
      </p:sp>
    </p:spTree>
    <p:extLst>
      <p:ext uri="{BB962C8B-B14F-4D97-AF65-F5344CB8AC3E}">
        <p14:creationId xmlns:p14="http://schemas.microsoft.com/office/powerpoint/2010/main" val="76797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Итоги…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7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92696"/>
            <a:ext cx="4762500" cy="4048125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63329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Подведем итоги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1016"/>
            <a:ext cx="9144000" cy="431596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65801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Подведем итоги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648"/>
            <a:ext cx="9144000" cy="563270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49627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7854</TotalTime>
  <Words>460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ГАЛАКТИКИ</vt:lpstr>
      <vt:lpstr>Цель нашего урока</vt:lpstr>
      <vt:lpstr>Скопления галактик</vt:lpstr>
      <vt:lpstr>Скопления галактик</vt:lpstr>
      <vt:lpstr>Рентгеновское излучение галактик</vt:lpstr>
      <vt:lpstr>Ячеистая структура распределения галактик</vt:lpstr>
      <vt:lpstr>Итоги…</vt:lpstr>
      <vt:lpstr>Подведем итоги</vt:lpstr>
      <vt:lpstr>Подведем итоги</vt:lpstr>
      <vt:lpstr>Вопросы для обсуждения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svg</dc:creator>
  <cp:lastModifiedBy>Блиндовский</cp:lastModifiedBy>
  <cp:revision>1097</cp:revision>
  <dcterms:created xsi:type="dcterms:W3CDTF">2015-06-18T09:54:57Z</dcterms:created>
  <dcterms:modified xsi:type="dcterms:W3CDTF">2020-04-27T19:24:00Z</dcterms:modified>
</cp:coreProperties>
</file>