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3"/>
  </p:notesMasterIdLst>
  <p:sldIdLst>
    <p:sldId id="256" r:id="rId2"/>
    <p:sldId id="277" r:id="rId3"/>
    <p:sldId id="520" r:id="rId4"/>
    <p:sldId id="529" r:id="rId5"/>
    <p:sldId id="530" r:id="rId6"/>
    <p:sldId id="521" r:id="rId7"/>
    <p:sldId id="524" r:id="rId8"/>
    <p:sldId id="526" r:id="rId9"/>
    <p:sldId id="531" r:id="rId10"/>
    <p:sldId id="532" r:id="rId11"/>
    <p:sldId id="533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8A6900"/>
    <a:srgbClr val="DAA600"/>
    <a:srgbClr val="43CEFF"/>
    <a:srgbClr val="FFD54F"/>
    <a:srgbClr val="FEEBB4"/>
    <a:srgbClr val="CD5B01"/>
    <a:srgbClr val="FCE8DA"/>
    <a:srgbClr val="009ED6"/>
    <a:srgbClr val="FFE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17292A2E-F333-43FB-9621-5CBBE7FDCDCB}" styleName="Светлый стиль 2 -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Светлый стиль 1 -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93" autoAdjust="0"/>
    <p:restoredTop sz="94660"/>
  </p:normalViewPr>
  <p:slideViewPr>
    <p:cSldViewPr>
      <p:cViewPr>
        <p:scale>
          <a:sx n="70" d="100"/>
          <a:sy n="70" d="100"/>
        </p:scale>
        <p:origin x="-47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5732B8-7DE3-4224-A3A5-3B4C69C3182C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92682B-DF02-4B2D-A814-6476C509CF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48255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0" y="1484784"/>
            <a:ext cx="9144000" cy="1470025"/>
          </a:xfrm>
        </p:spPr>
        <p:txBody>
          <a:bodyPr/>
          <a:lstStyle>
            <a:lvl1pPr>
              <a:defRPr b="1" cap="none" spc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1278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60" y="6648"/>
            <a:ext cx="9132540" cy="614040"/>
          </a:xfrm>
        </p:spPr>
        <p:txBody>
          <a:bodyPr>
            <a:normAutofit/>
          </a:bodyPr>
          <a:lstStyle>
            <a:lvl1pPr algn="l">
              <a:defRPr sz="2800" b="1" cap="none" spc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8247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  <a:alpha val="6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6288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2700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</p:sldLayoutIdLst>
  <p:txStyles>
    <p:titleStyle>
      <a:lvl1pPr algn="l" defTabSz="914400" rtl="0" eaLnBrk="1" latinLnBrk="0" hangingPunct="1">
        <a:spcBef>
          <a:spcPct val="0"/>
        </a:spcBef>
        <a:buNone/>
        <a:defRPr sz="4400" b="1" kern="1200" cap="none" spc="0">
          <a:ln w="1905"/>
          <a:gradFill>
            <a:gsLst>
              <a:gs pos="0">
                <a:schemeClr val="accent6">
                  <a:shade val="20000"/>
                  <a:satMod val="200000"/>
                </a:schemeClr>
              </a:gs>
              <a:gs pos="78000">
                <a:schemeClr val="accent6">
                  <a:tint val="90000"/>
                  <a:shade val="89000"/>
                  <a:satMod val="220000"/>
                </a:schemeClr>
              </a:gs>
              <a:gs pos="100000">
                <a:schemeClr val="accent6">
                  <a:tint val="12000"/>
                  <a:satMod val="255000"/>
                </a:schemeClr>
              </a:gs>
            </a:gsLst>
            <a:lin ang="5400000"/>
          </a:gradFill>
          <a:effectLst>
            <a:innerShdw blurRad="69850" dist="43180" dir="5400000">
              <a:srgbClr val="000000">
                <a:alpha val="65000"/>
              </a:srgbClr>
            </a:innerShdw>
          </a:effectLst>
          <a:latin typeface="Arial Black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80000"/>
            <a:ext cx="9144000" cy="914400"/>
          </a:xfrm>
          <a:prstGeom prst="rect">
            <a:avLst/>
          </a:prstGeom>
          <a:ln>
            <a:solidFill>
              <a:schemeClr val="bg1"/>
            </a:solidFill>
          </a:ln>
        </p:spPr>
      </p:pic>
      <p:sp>
        <p:nvSpPr>
          <p:cNvPr id="15" name="Заголовок 1"/>
          <p:cNvSpPr>
            <a:spLocks noGrp="1"/>
          </p:cNvSpPr>
          <p:nvPr>
            <p:ph type="ctrTitle"/>
          </p:nvPr>
        </p:nvSpPr>
        <p:spPr>
          <a:xfrm>
            <a:off x="1191444" y="1548000"/>
            <a:ext cx="7812360" cy="548760"/>
          </a:xfrm>
        </p:spPr>
        <p:txBody>
          <a:bodyPr>
            <a:normAutofit/>
          </a:bodyPr>
          <a:lstStyle/>
          <a:p>
            <a:pPr algn="r"/>
            <a:r>
              <a:rPr lang="ru-RU" sz="1800" dirty="0" smtClean="0">
                <a:ln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solidFill>
                  <a:schemeClr val="bg1"/>
                </a:solidFill>
                <a:effectLst/>
              </a:rPr>
              <a:t>ГАЛАКТИКИ</a:t>
            </a:r>
            <a:endParaRPr lang="ru-RU" sz="1800" dirty="0">
              <a:ln>
                <a:solidFill>
                  <a:schemeClr val="accent1">
                    <a:lumMod val="60000"/>
                    <a:lumOff val="40000"/>
                  </a:schemeClr>
                </a:solidFill>
              </a:ln>
              <a:solidFill>
                <a:schemeClr val="bg1"/>
              </a:solidFill>
              <a:effectLst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3088" y="2395498"/>
            <a:ext cx="4000500" cy="2667000"/>
          </a:xfrm>
          <a:prstGeom prst="rect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</p:pic>
      <p:sp>
        <p:nvSpPr>
          <p:cNvPr id="19" name="TextBox 14"/>
          <p:cNvSpPr txBox="1"/>
          <p:nvPr/>
        </p:nvSpPr>
        <p:spPr>
          <a:xfrm>
            <a:off x="179512" y="1980000"/>
            <a:ext cx="88040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dirty="0" err="1" smtClean="0">
                <a:solidFill>
                  <a:schemeClr val="accent1">
                    <a:lumMod val="75000"/>
                  </a:schemeClr>
                </a:solidFill>
                <a:effectLst>
                  <a:glow rad="101600">
                    <a:srgbClr val="FFFFFF"/>
                  </a:glow>
                </a:effectLst>
                <a:latin typeface="Arial Black" pitchFamily="34" charset="0"/>
              </a:rPr>
              <a:t>СКОПЛЕНИя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effectLst>
                  <a:glow rad="101600">
                    <a:srgbClr val="FFFFFF"/>
                  </a:glow>
                </a:effectLst>
                <a:latin typeface="Arial Black" pitchFamily="34" charset="0"/>
              </a:rPr>
              <a:t>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effectLst>
                  <a:glow rad="101600">
                    <a:srgbClr val="FFFFFF"/>
                  </a:glow>
                </a:effectLst>
                <a:latin typeface="Arial Black" pitchFamily="34" charset="0"/>
              </a:rPr>
              <a:t>ГАЛАКТИК.</a:t>
            </a:r>
            <a:endParaRPr lang="ru-RU" sz="2400" dirty="0">
              <a:solidFill>
                <a:schemeClr val="accent1">
                  <a:lumMod val="75000"/>
                </a:schemeClr>
              </a:solidFill>
              <a:effectLst>
                <a:glow rad="101600">
                  <a:srgbClr val="FFFFFF"/>
                </a:glow>
              </a:effectLst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8954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0" y="72000"/>
            <a:ext cx="9144000" cy="468000"/>
            <a:chOff x="0" y="3645024"/>
            <a:chExt cx="9144000" cy="468000"/>
          </a:xfrm>
        </p:grpSpPr>
        <p:sp>
          <p:nvSpPr>
            <p:cNvPr id="4" name="Прямоугольник 3"/>
            <p:cNvSpPr/>
            <p:nvPr userDrawn="1"/>
          </p:nvSpPr>
          <p:spPr>
            <a:xfrm>
              <a:off x="0" y="3645024"/>
              <a:ext cx="9144000" cy="4680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267034"/>
                </a:solidFill>
              </a:endParaRPr>
            </a:p>
          </p:txBody>
        </p:sp>
        <p:cxnSp>
          <p:nvCxnSpPr>
            <p:cNvPr id="5" name="Прямая соединительная линия 4"/>
            <p:cNvCxnSpPr/>
            <p:nvPr userDrawn="1"/>
          </p:nvCxnSpPr>
          <p:spPr>
            <a:xfrm>
              <a:off x="0" y="4113024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5"/>
            <p:cNvCxnSpPr/>
            <p:nvPr userDrawn="1"/>
          </p:nvCxnSpPr>
          <p:spPr>
            <a:xfrm>
              <a:off x="0" y="3645024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0" y="-36000"/>
            <a:ext cx="9144000" cy="614040"/>
          </a:xfrm>
        </p:spPr>
        <p:txBody>
          <a:bodyPr>
            <a:normAutofit/>
          </a:bodyPr>
          <a:lstStyle/>
          <a:p>
            <a:r>
              <a:rPr lang="ru-RU" sz="2400" b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Вопросы для обсуждения</a:t>
            </a:r>
            <a:endParaRPr lang="ru-RU" b="0" dirty="0">
              <a:ln>
                <a:solidFill>
                  <a:schemeClr val="bg1"/>
                </a:solidFill>
              </a:ln>
              <a:solidFill>
                <a:schemeClr val="accent6">
                  <a:lumMod val="75000"/>
                </a:schemeClr>
              </a:solidFill>
              <a:effectLst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50008"/>
            <a:ext cx="9144000" cy="2157984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604740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43608" y="1631325"/>
            <a:ext cx="7129837" cy="20313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400" b="1" dirty="0" smtClean="0"/>
              <a:t>Домашнее задание</a:t>
            </a:r>
          </a:p>
          <a:p>
            <a:pPr algn="ctr"/>
            <a:r>
              <a:rPr lang="ru-RU" sz="3200" dirty="0" smtClean="0"/>
              <a:t>§ 33</a:t>
            </a:r>
          </a:p>
          <a:p>
            <a:pPr algn="ctr"/>
            <a:r>
              <a:rPr lang="ru-RU" sz="3200" dirty="0" smtClean="0"/>
              <a:t>Ответы на вопросы и задания прислать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772297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0" y="72000"/>
            <a:ext cx="9144000" cy="468000"/>
            <a:chOff x="0" y="3645024"/>
            <a:chExt cx="9144000" cy="468000"/>
          </a:xfrm>
        </p:grpSpPr>
        <p:sp>
          <p:nvSpPr>
            <p:cNvPr id="4" name="Прямоугольник 3"/>
            <p:cNvSpPr/>
            <p:nvPr userDrawn="1"/>
          </p:nvSpPr>
          <p:spPr>
            <a:xfrm>
              <a:off x="0" y="3645024"/>
              <a:ext cx="9144000" cy="4680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267034"/>
                </a:solidFill>
              </a:endParaRPr>
            </a:p>
          </p:txBody>
        </p:sp>
        <p:cxnSp>
          <p:nvCxnSpPr>
            <p:cNvPr id="5" name="Прямая соединительная линия 4"/>
            <p:cNvCxnSpPr/>
            <p:nvPr userDrawn="1"/>
          </p:nvCxnSpPr>
          <p:spPr>
            <a:xfrm>
              <a:off x="0" y="4113024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5"/>
            <p:cNvCxnSpPr/>
            <p:nvPr userDrawn="1"/>
          </p:nvCxnSpPr>
          <p:spPr>
            <a:xfrm>
              <a:off x="0" y="3645024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0" y="-36000"/>
            <a:ext cx="9144000" cy="614040"/>
          </a:xfrm>
        </p:spPr>
        <p:txBody>
          <a:bodyPr>
            <a:normAutofit/>
          </a:bodyPr>
          <a:lstStyle/>
          <a:p>
            <a:r>
              <a:rPr lang="ru-RU" sz="2400" b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Цель нашего урока</a:t>
            </a:r>
            <a:endParaRPr lang="ru-RU" b="0" dirty="0">
              <a:ln>
                <a:solidFill>
                  <a:schemeClr val="bg1"/>
                </a:solidFill>
              </a:ln>
              <a:solidFill>
                <a:schemeClr val="accent6">
                  <a:lumMod val="75000"/>
                </a:schemeClr>
              </a:solidFill>
              <a:effectLst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4427984" y="620688"/>
            <a:ext cx="4716015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Arial" pitchFamily="34" charset="0"/>
                <a:cs typeface="Arial" pitchFamily="34" charset="0"/>
              </a:rPr>
              <a:t>Известно, что диаметр нашей Галактики достигает почти</a:t>
            </a:r>
          </a:p>
          <a:p>
            <a:r>
              <a:rPr lang="ru-RU" sz="2000" dirty="0">
                <a:latin typeface="Arial" pitchFamily="34" charset="0"/>
                <a:cs typeface="Arial" pitchFamily="34" charset="0"/>
              </a:rPr>
              <a:t>30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кпк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(100 000 св. лет), диаметр галактики Андромеды (М31)</a:t>
            </a:r>
          </a:p>
          <a:p>
            <a:r>
              <a:rPr lang="ru-RU" sz="2000" dirty="0">
                <a:latin typeface="Arial" pitchFamily="34" charset="0"/>
                <a:cs typeface="Arial" pitchFamily="34" charset="0"/>
              </a:rPr>
              <a:t>равен 40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кпк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. Расстояние до Туманности Андромеды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составляет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670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кпк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(2 млн св. лет), следовательно, превышает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диаметры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крупных галактик почти в 20 раз. Средние же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расстояния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между звёздами примерно такие же, как между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Солнцем и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α Центавра, т. е. около 275 000 а. е., и больше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диаметра Солнца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(1,5 · 10</a:t>
            </a:r>
            <a:r>
              <a:rPr lang="ru-RU" sz="2000" baseline="30000" dirty="0">
                <a:latin typeface="Arial" pitchFamily="34" charset="0"/>
                <a:cs typeface="Arial" pitchFamily="34" charset="0"/>
              </a:rPr>
              <a:t>6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км = 0,01 а. е.) в 27,5 млн раз. Таким образом,</a:t>
            </a:r>
          </a:p>
          <a:p>
            <a:r>
              <a:rPr lang="ru-RU" sz="2000" dirty="0">
                <a:latin typeface="Arial" pitchFamily="34" charset="0"/>
                <a:cs typeface="Arial" pitchFamily="34" charset="0"/>
              </a:rPr>
              <a:t>галактики значительно теснее сближены в пространстве, чем</a:t>
            </a:r>
          </a:p>
          <a:p>
            <a:r>
              <a:rPr lang="ru-RU" sz="2000" dirty="0">
                <a:latin typeface="Arial" pitchFamily="34" charset="0"/>
                <a:cs typeface="Arial" pitchFamily="34" charset="0"/>
              </a:rPr>
              <a:t>звёзды между собой.</a:t>
            </a:r>
          </a:p>
        </p:txBody>
      </p:sp>
      <p:grpSp>
        <p:nvGrpSpPr>
          <p:cNvPr id="11" name="Группа 10"/>
          <p:cNvGrpSpPr/>
          <p:nvPr/>
        </p:nvGrpSpPr>
        <p:grpSpPr>
          <a:xfrm>
            <a:off x="108000" y="620688"/>
            <a:ext cx="4247976" cy="3240360"/>
            <a:chOff x="4320000" y="1844824"/>
            <a:chExt cx="4305527" cy="3240360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4320000" y="1844824"/>
              <a:ext cx="4305527" cy="36004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635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 dirty="0"/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4320000" y="2088000"/>
              <a:ext cx="4305527" cy="2997184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ru-RU" sz="2000" b="1" dirty="0">
                  <a:solidFill>
                    <a:schemeClr val="accent1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ВЫ УЗНАЕТЕ:</a:t>
              </a:r>
            </a:p>
            <a:p>
              <a:pPr marL="342900" indent="-342900">
                <a:buFont typeface="Arial" pitchFamily="34" charset="0"/>
                <a:buChar char="•"/>
              </a:pPr>
              <a:r>
                <a:rPr lang="ru-RU" sz="2000" dirty="0">
                  <a:solidFill>
                    <a:schemeClr val="accent1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Какова природа скоплений </a:t>
              </a:r>
              <a:r>
                <a:rPr lang="ru-RU" sz="2000" dirty="0" smtClean="0">
                  <a:solidFill>
                    <a:schemeClr val="accent1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галактик </a:t>
              </a:r>
              <a:r>
                <a:rPr lang="ru-RU" sz="2000" dirty="0">
                  <a:solidFill>
                    <a:schemeClr val="accent1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и роль тёмной материи в них.</a:t>
              </a:r>
            </a:p>
            <a:p>
              <a:pPr marL="342900" indent="-342900">
                <a:buFont typeface="Arial" pitchFamily="34" charset="0"/>
                <a:buChar char="•"/>
              </a:pPr>
              <a:r>
                <a:rPr lang="ru-RU" sz="2000" dirty="0">
                  <a:solidFill>
                    <a:schemeClr val="accent1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Какова природа </a:t>
              </a:r>
              <a:r>
                <a:rPr lang="ru-RU" sz="2000" dirty="0" smtClean="0">
                  <a:solidFill>
                    <a:schemeClr val="accent1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рентгеновского излучения </a:t>
              </a:r>
              <a:r>
                <a:rPr lang="ru-RU" sz="2000" dirty="0">
                  <a:solidFill>
                    <a:schemeClr val="accent1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скоплений галактик.</a:t>
              </a:r>
            </a:p>
            <a:p>
              <a:pPr marL="342900" indent="-342900">
                <a:buFont typeface="Arial" pitchFamily="34" charset="0"/>
                <a:buChar char="•"/>
              </a:pPr>
              <a:r>
                <a:rPr lang="ru-RU" sz="2000" dirty="0">
                  <a:solidFill>
                    <a:schemeClr val="accent1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Что такое ячеистая </a:t>
              </a:r>
              <a:r>
                <a:rPr lang="ru-RU" sz="2000" dirty="0" smtClean="0">
                  <a:solidFill>
                    <a:schemeClr val="accent1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структура распределения </a:t>
              </a:r>
              <a:r>
                <a:rPr lang="ru-RU" sz="2000" dirty="0">
                  <a:solidFill>
                    <a:schemeClr val="accent1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галактик.</a:t>
              </a:r>
              <a:endParaRPr lang="ru-RU" sz="20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2" name="Группа 11"/>
          <p:cNvGrpSpPr/>
          <p:nvPr/>
        </p:nvGrpSpPr>
        <p:grpSpPr>
          <a:xfrm>
            <a:off x="108104" y="4041068"/>
            <a:ext cx="4247872" cy="1224136"/>
            <a:chOff x="4320000" y="1844824"/>
            <a:chExt cx="4150004" cy="1224136"/>
          </a:xfrm>
        </p:grpSpPr>
        <p:sp>
          <p:nvSpPr>
            <p:cNvPr id="13" name="Прямоугольник 12"/>
            <p:cNvSpPr/>
            <p:nvPr/>
          </p:nvSpPr>
          <p:spPr>
            <a:xfrm>
              <a:off x="4320000" y="1844824"/>
              <a:ext cx="4150004" cy="36004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635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 dirty="0"/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4320000" y="2088000"/>
              <a:ext cx="4150004" cy="98096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ru-RU" sz="2000" b="1" dirty="0" smtClean="0">
                  <a:solidFill>
                    <a:schemeClr val="accent1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ВСПОМНИТЕ:</a:t>
              </a:r>
            </a:p>
            <a:p>
              <a:pPr marL="342900" indent="-342900">
                <a:buFont typeface="Arial" pitchFamily="34" charset="0"/>
                <a:buChar char="•"/>
              </a:pPr>
              <a:r>
                <a:rPr lang="ru-RU" sz="2000" dirty="0">
                  <a:solidFill>
                    <a:schemeClr val="accent1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Какова природа активности </a:t>
              </a:r>
              <a:r>
                <a:rPr lang="ru-RU" sz="2000" dirty="0" smtClean="0">
                  <a:solidFill>
                    <a:schemeClr val="accent1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галактик</a:t>
              </a:r>
              <a:r>
                <a:rPr lang="ru-RU" sz="2000" dirty="0">
                  <a:solidFill>
                    <a:schemeClr val="accent1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87150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0" y="72000"/>
            <a:ext cx="9144000" cy="468000"/>
            <a:chOff x="0" y="3645024"/>
            <a:chExt cx="9144000" cy="468000"/>
          </a:xfrm>
        </p:grpSpPr>
        <p:sp>
          <p:nvSpPr>
            <p:cNvPr id="4" name="Прямоугольник 3"/>
            <p:cNvSpPr/>
            <p:nvPr userDrawn="1"/>
          </p:nvSpPr>
          <p:spPr>
            <a:xfrm>
              <a:off x="0" y="3645024"/>
              <a:ext cx="9144000" cy="4680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267034"/>
                </a:solidFill>
              </a:endParaRPr>
            </a:p>
          </p:txBody>
        </p:sp>
        <p:cxnSp>
          <p:nvCxnSpPr>
            <p:cNvPr id="5" name="Прямая соединительная линия 4"/>
            <p:cNvCxnSpPr/>
            <p:nvPr userDrawn="1"/>
          </p:nvCxnSpPr>
          <p:spPr>
            <a:xfrm>
              <a:off x="0" y="4113024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5"/>
            <p:cNvCxnSpPr/>
            <p:nvPr userDrawn="1"/>
          </p:nvCxnSpPr>
          <p:spPr>
            <a:xfrm>
              <a:off x="0" y="3645024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0" y="-36000"/>
            <a:ext cx="9144000" cy="614040"/>
          </a:xfrm>
        </p:spPr>
        <p:txBody>
          <a:bodyPr>
            <a:normAutofit/>
          </a:bodyPr>
          <a:lstStyle/>
          <a:p>
            <a:r>
              <a:rPr lang="ru-RU" sz="2400" b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Скопления галактик</a:t>
            </a:r>
            <a:endParaRPr lang="ru-RU" b="0" dirty="0">
              <a:ln>
                <a:solidFill>
                  <a:schemeClr val="bg1"/>
                </a:solidFill>
              </a:ln>
              <a:solidFill>
                <a:schemeClr val="accent6">
                  <a:lumMod val="75000"/>
                </a:schemeClr>
              </a:solidFill>
              <a:effectLst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0" y="692696"/>
            <a:ext cx="91440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Arial" pitchFamily="34" charset="0"/>
                <a:cs typeface="Arial" pitchFamily="34" charset="0"/>
              </a:rPr>
              <a:t>Систематические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исследования распределения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галактик по небу показали, что наряду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с отдельными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галактиками наблюдаются скопления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галактик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. Так, наша Галактика, Туманность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Андромеды, Большое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и Малое Магеллановы Облака и ещё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несколько звёздных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систем образуют Местную группу, в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которую входят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35 галактик.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323912"/>
            <a:ext cx="7134225" cy="2590800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107504" y="5013176"/>
            <a:ext cx="9036496" cy="707886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2000" dirty="0">
                <a:latin typeface="Arial" pitchFamily="34" charset="0"/>
                <a:cs typeface="Arial" pitchFamily="34" charset="0"/>
              </a:rPr>
              <a:t>Наш Млечный Путь вместе с Местной группой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галактик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находится на окраине скопления галактик</a:t>
            </a:r>
            <a:r>
              <a:rPr lang="ru-RU" sz="2000">
                <a:latin typeface="Arial" pitchFamily="34" charset="0"/>
                <a:cs typeface="Arial" pitchFamily="34" charset="0"/>
              </a:rPr>
              <a:t>, 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центр которого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находится в созвездии Девы.</a:t>
            </a:r>
          </a:p>
        </p:txBody>
      </p:sp>
    </p:spTree>
    <p:extLst>
      <p:ext uri="{BB962C8B-B14F-4D97-AF65-F5344CB8AC3E}">
        <p14:creationId xmlns:p14="http://schemas.microsoft.com/office/powerpoint/2010/main" val="3819258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0" y="72000"/>
            <a:ext cx="9144000" cy="468000"/>
            <a:chOff x="0" y="3645024"/>
            <a:chExt cx="9144000" cy="468000"/>
          </a:xfrm>
        </p:grpSpPr>
        <p:sp>
          <p:nvSpPr>
            <p:cNvPr id="4" name="Прямоугольник 3"/>
            <p:cNvSpPr/>
            <p:nvPr userDrawn="1"/>
          </p:nvSpPr>
          <p:spPr>
            <a:xfrm>
              <a:off x="0" y="3645024"/>
              <a:ext cx="9144000" cy="4680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267034"/>
                </a:solidFill>
              </a:endParaRPr>
            </a:p>
          </p:txBody>
        </p:sp>
        <p:cxnSp>
          <p:nvCxnSpPr>
            <p:cNvPr id="5" name="Прямая соединительная линия 4"/>
            <p:cNvCxnSpPr/>
            <p:nvPr userDrawn="1"/>
          </p:nvCxnSpPr>
          <p:spPr>
            <a:xfrm>
              <a:off x="0" y="4113024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5"/>
            <p:cNvCxnSpPr/>
            <p:nvPr userDrawn="1"/>
          </p:nvCxnSpPr>
          <p:spPr>
            <a:xfrm>
              <a:off x="0" y="3645024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0" y="-36000"/>
            <a:ext cx="9144000" cy="614040"/>
          </a:xfrm>
        </p:spPr>
        <p:txBody>
          <a:bodyPr>
            <a:normAutofit/>
          </a:bodyPr>
          <a:lstStyle/>
          <a:p>
            <a:r>
              <a:rPr lang="ru-RU" sz="2400" b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Скопления галактик</a:t>
            </a:r>
            <a:endParaRPr lang="ru-RU" b="0" dirty="0">
              <a:ln>
                <a:solidFill>
                  <a:schemeClr val="bg1"/>
                </a:solidFill>
              </a:ln>
              <a:solidFill>
                <a:schemeClr val="accent6">
                  <a:lumMod val="75000"/>
                </a:schemeClr>
              </a:solidFill>
              <a:effectLst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923928" y="692696"/>
            <a:ext cx="5220072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Arial" pitchFamily="34" charset="0"/>
                <a:cs typeface="Arial" pitchFamily="34" charset="0"/>
              </a:rPr>
              <a:t>Сейчас известно около 4000 скоплений галактик, в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которых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насчитываются сотни и тысячи звёздных систем.</a:t>
            </a:r>
          </a:p>
          <a:p>
            <a:r>
              <a:rPr lang="ru-RU" sz="2000" dirty="0">
                <a:latin typeface="Arial" pitchFamily="34" charset="0"/>
                <a:cs typeface="Arial" pitchFamily="34" charset="0"/>
              </a:rPr>
              <a:t>В среднем диаметры скоплений близки к 8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Мпк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(26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млн св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. лет). Одним из наибольших является скопление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галактик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в созвездии Волосы Вероники. Оно находится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на расстоянии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около 70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Мпк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от нас и занимает на небе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участок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диаметром 12</a:t>
            </a:r>
            <a:r>
              <a:rPr lang="ru-RU" sz="2000" baseline="30000" dirty="0">
                <a:latin typeface="Arial" pitchFamily="34" charset="0"/>
                <a:cs typeface="Arial" pitchFamily="34" charset="0"/>
              </a:rPr>
              <a:t>о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. В этом богатом скоплении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насчитывается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около 40 000 галактик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0" name="Группа 9"/>
          <p:cNvGrpSpPr/>
          <p:nvPr/>
        </p:nvGrpSpPr>
        <p:grpSpPr>
          <a:xfrm>
            <a:off x="184043" y="539999"/>
            <a:ext cx="3739885" cy="4545186"/>
            <a:chOff x="323528" y="171004"/>
            <a:chExt cx="3739885" cy="4545186"/>
          </a:xfrm>
        </p:grpSpPr>
        <p:sp>
          <p:nvSpPr>
            <p:cNvPr id="12" name="Прямоугольник 11"/>
            <p:cNvSpPr/>
            <p:nvPr/>
          </p:nvSpPr>
          <p:spPr>
            <a:xfrm>
              <a:off x="323528" y="332655"/>
              <a:ext cx="3739885" cy="4383535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6350">
              <a:solidFill>
                <a:schemeClr val="bg1">
                  <a:lumMod val="50000"/>
                </a:schemeClr>
              </a:solidFill>
            </a:ln>
            <a:effectLst>
              <a:outerShdw blurRad="88900" dist="63500" dir="2700000" algn="tl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539552" y="548680"/>
              <a:ext cx="3523861" cy="4167510"/>
            </a:xfrm>
            <a:prstGeom prst="rect">
              <a:avLst/>
            </a:prstGeom>
            <a:solidFill>
              <a:srgbClr val="FEF1E6"/>
            </a:solidFill>
            <a:ln w="6350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ru-RU" sz="20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Чтобы удержать горячий газ </a:t>
              </a:r>
              <a:r>
                <a:rPr lang="ru-RU" sz="20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в скоплении</a:t>
              </a:r>
              <a:r>
                <a:rPr lang="ru-RU" sz="20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, необходима </a:t>
              </a:r>
              <a:r>
                <a:rPr lang="ru-RU" sz="20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большая сила </a:t>
              </a:r>
              <a:r>
                <a:rPr lang="ru-RU" sz="20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тяготения. Полная масса </a:t>
              </a:r>
              <a:r>
                <a:rPr lang="ru-RU" sz="20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галактик</a:t>
              </a:r>
              <a:r>
                <a:rPr lang="ru-RU" sz="20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, входящих в скопление,</a:t>
              </a:r>
            </a:p>
            <a:p>
              <a:r>
                <a:rPr lang="ru-RU" sz="20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для этого недостаточна. </a:t>
              </a:r>
              <a:r>
                <a:rPr lang="ru-RU" sz="20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Астрономы </a:t>
              </a:r>
              <a:r>
                <a:rPr lang="ru-RU" sz="20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пришли к выводу, что и </a:t>
              </a:r>
              <a:r>
                <a:rPr lang="ru-RU" sz="20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скопление </a:t>
              </a:r>
              <a:r>
                <a:rPr lang="ru-RU" sz="20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должно быть заполнено</a:t>
              </a:r>
            </a:p>
            <a:p>
              <a:r>
                <a:rPr lang="ru-RU" sz="20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большим количеством </a:t>
              </a:r>
              <a:r>
                <a:rPr lang="ru-RU" sz="20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тёмной материи</a:t>
              </a:r>
              <a:r>
                <a:rPr lang="ru-RU" sz="20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, способной удержать </a:t>
              </a:r>
              <a:r>
                <a:rPr lang="ru-RU" sz="20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его от </a:t>
              </a:r>
              <a:r>
                <a:rPr lang="ru-RU" sz="20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разрушения.</a:t>
              </a:r>
            </a:p>
          </p:txBody>
        </p:sp>
        <p:pic>
          <p:nvPicPr>
            <p:cNvPr id="14" name="Picture 2" descr="http://pngimages.net/sites/default/files/grey-paper-clip-png-image-2897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5900000">
              <a:off x="3379373" y="171004"/>
              <a:ext cx="648000" cy="648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152530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0" y="72000"/>
            <a:ext cx="9144000" cy="468000"/>
            <a:chOff x="0" y="3645024"/>
            <a:chExt cx="9144000" cy="468000"/>
          </a:xfrm>
        </p:grpSpPr>
        <p:sp>
          <p:nvSpPr>
            <p:cNvPr id="4" name="Прямоугольник 3"/>
            <p:cNvSpPr/>
            <p:nvPr userDrawn="1"/>
          </p:nvSpPr>
          <p:spPr>
            <a:xfrm>
              <a:off x="0" y="3645024"/>
              <a:ext cx="9144000" cy="4680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267034"/>
                </a:solidFill>
              </a:endParaRPr>
            </a:p>
          </p:txBody>
        </p:sp>
        <p:cxnSp>
          <p:nvCxnSpPr>
            <p:cNvPr id="5" name="Прямая соединительная линия 4"/>
            <p:cNvCxnSpPr/>
            <p:nvPr userDrawn="1"/>
          </p:nvCxnSpPr>
          <p:spPr>
            <a:xfrm>
              <a:off x="0" y="4113024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5"/>
            <p:cNvCxnSpPr/>
            <p:nvPr userDrawn="1"/>
          </p:nvCxnSpPr>
          <p:spPr>
            <a:xfrm>
              <a:off x="0" y="3645024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0" y="-36000"/>
            <a:ext cx="9144000" cy="614040"/>
          </a:xfrm>
        </p:spPr>
        <p:txBody>
          <a:bodyPr>
            <a:normAutofit/>
          </a:bodyPr>
          <a:lstStyle/>
          <a:p>
            <a:r>
              <a:rPr lang="ru-RU" sz="2400" b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Рентгеновское излучение галактик</a:t>
            </a:r>
            <a:endParaRPr lang="ru-RU" b="0" dirty="0">
              <a:ln>
                <a:solidFill>
                  <a:schemeClr val="bg1"/>
                </a:solidFill>
              </a:ln>
              <a:solidFill>
                <a:schemeClr val="accent6">
                  <a:lumMod val="75000"/>
                </a:schemeClr>
              </a:solidFill>
              <a:effectLst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131840" y="692696"/>
            <a:ext cx="601216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Arial" pitchFamily="34" charset="0"/>
                <a:cs typeface="Arial" pitchFamily="34" charset="0"/>
              </a:rPr>
              <a:t>Как показали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наблюдения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на космических рентгеновских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телескопах, скопления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галактик являются мощными источниками</a:t>
            </a:r>
          </a:p>
          <a:p>
            <a:r>
              <a:rPr lang="ru-RU" sz="2000" dirty="0">
                <a:latin typeface="Arial" pitchFamily="34" charset="0"/>
                <a:cs typeface="Arial" pitchFamily="34" charset="0"/>
              </a:rPr>
              <a:t>рентгеновского излучения, которое испускает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нагретый до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температуры свыше 10</a:t>
            </a:r>
            <a:r>
              <a:rPr lang="ru-RU" sz="2000" baseline="30000" dirty="0">
                <a:latin typeface="Arial" pitchFamily="34" charset="0"/>
                <a:cs typeface="Arial" pitchFamily="34" charset="0"/>
              </a:rPr>
              <a:t>9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К очень разреженный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межгалактический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газ. Его концентрация оказалась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около 1000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атомов водорода в 1 м</a:t>
            </a:r>
            <a:r>
              <a:rPr lang="ru-RU" sz="2000" baseline="30000" dirty="0">
                <a:latin typeface="Arial" pitchFamily="34" charset="0"/>
                <a:cs typeface="Arial" pitchFamily="34" charset="0"/>
              </a:rPr>
              <a:t>3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131840" y="3890665"/>
            <a:ext cx="5832648" cy="707886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2000" dirty="0">
                <a:latin typeface="Arial" pitchFamily="34" charset="0"/>
                <a:cs typeface="Arial" pitchFamily="34" charset="0"/>
              </a:rPr>
              <a:t>Общее количество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межгалактического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газа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сравнимо с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массой всех галактик в скоплении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723402"/>
            <a:ext cx="2857500" cy="2847975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107504" y="3752166"/>
            <a:ext cx="28575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Рентгеновское излучение галактик Антенны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5818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0" y="72000"/>
            <a:ext cx="9144000" cy="468000"/>
            <a:chOff x="0" y="3645024"/>
            <a:chExt cx="9144000" cy="468000"/>
          </a:xfrm>
        </p:grpSpPr>
        <p:sp>
          <p:nvSpPr>
            <p:cNvPr id="4" name="Прямоугольник 3"/>
            <p:cNvSpPr/>
            <p:nvPr userDrawn="1"/>
          </p:nvSpPr>
          <p:spPr>
            <a:xfrm>
              <a:off x="0" y="3645024"/>
              <a:ext cx="9144000" cy="4680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267034"/>
                </a:solidFill>
              </a:endParaRPr>
            </a:p>
          </p:txBody>
        </p:sp>
        <p:cxnSp>
          <p:nvCxnSpPr>
            <p:cNvPr id="5" name="Прямая соединительная линия 4"/>
            <p:cNvCxnSpPr/>
            <p:nvPr userDrawn="1"/>
          </p:nvCxnSpPr>
          <p:spPr>
            <a:xfrm>
              <a:off x="0" y="4113024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5"/>
            <p:cNvCxnSpPr/>
            <p:nvPr userDrawn="1"/>
          </p:nvCxnSpPr>
          <p:spPr>
            <a:xfrm>
              <a:off x="0" y="3645024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0" y="-36000"/>
            <a:ext cx="9144000" cy="614040"/>
          </a:xfrm>
        </p:spPr>
        <p:txBody>
          <a:bodyPr>
            <a:normAutofit/>
          </a:bodyPr>
          <a:lstStyle/>
          <a:p>
            <a:r>
              <a:rPr lang="ru-RU" sz="2400" b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Ячеистая структура распределения галактик</a:t>
            </a:r>
            <a:endParaRPr lang="ru-RU" b="0" dirty="0">
              <a:ln>
                <a:solidFill>
                  <a:schemeClr val="bg1"/>
                </a:solidFill>
              </a:ln>
              <a:solidFill>
                <a:schemeClr val="accent6">
                  <a:lumMod val="75000"/>
                </a:schemeClr>
              </a:solidFill>
              <a:effectLst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0880" y="5962296"/>
            <a:ext cx="908311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Arial" pitchFamily="34" charset="0"/>
                <a:cs typeface="Arial" pitchFamily="34" charset="0"/>
              </a:rPr>
              <a:t>Наша Галактика расположена наверху, и мы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наблюдаем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галактики в направлениях, указанных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прямым восхождением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.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82" y="630010"/>
            <a:ext cx="6696000" cy="5324839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sp>
        <p:nvSpPr>
          <p:cNvPr id="12" name="Прямоугольник 11"/>
          <p:cNvSpPr/>
          <p:nvPr/>
        </p:nvSpPr>
        <p:spPr>
          <a:xfrm>
            <a:off x="6749198" y="630010"/>
            <a:ext cx="2394802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Астрономы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измерили расстояния до многих галактик и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определили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, как они распределены в пространстве. И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получилась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очень интересная картина.</a:t>
            </a:r>
          </a:p>
        </p:txBody>
      </p:sp>
    </p:spTree>
    <p:extLst>
      <p:ext uri="{BB962C8B-B14F-4D97-AF65-F5344CB8AC3E}">
        <p14:creationId xmlns:p14="http://schemas.microsoft.com/office/powerpoint/2010/main" val="767976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0" y="72000"/>
            <a:ext cx="9144000" cy="468000"/>
            <a:chOff x="0" y="3645024"/>
            <a:chExt cx="9144000" cy="468000"/>
          </a:xfrm>
        </p:grpSpPr>
        <p:sp>
          <p:nvSpPr>
            <p:cNvPr id="4" name="Прямоугольник 3"/>
            <p:cNvSpPr/>
            <p:nvPr userDrawn="1"/>
          </p:nvSpPr>
          <p:spPr>
            <a:xfrm>
              <a:off x="0" y="3645024"/>
              <a:ext cx="9144000" cy="4680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267034"/>
                </a:solidFill>
              </a:endParaRPr>
            </a:p>
          </p:txBody>
        </p:sp>
        <p:cxnSp>
          <p:nvCxnSpPr>
            <p:cNvPr id="5" name="Прямая соединительная линия 4"/>
            <p:cNvCxnSpPr/>
            <p:nvPr userDrawn="1"/>
          </p:nvCxnSpPr>
          <p:spPr>
            <a:xfrm>
              <a:off x="0" y="4113024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5"/>
            <p:cNvCxnSpPr/>
            <p:nvPr userDrawn="1"/>
          </p:nvCxnSpPr>
          <p:spPr>
            <a:xfrm>
              <a:off x="0" y="3645024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0" y="-36000"/>
            <a:ext cx="9144000" cy="614040"/>
          </a:xfrm>
        </p:spPr>
        <p:txBody>
          <a:bodyPr>
            <a:normAutofit/>
          </a:bodyPr>
          <a:lstStyle/>
          <a:p>
            <a:r>
              <a:rPr lang="ru-RU" sz="2400" b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Итоги…</a:t>
            </a:r>
            <a:endParaRPr lang="ru-RU" b="0" dirty="0">
              <a:ln>
                <a:solidFill>
                  <a:schemeClr val="bg1"/>
                </a:solidFill>
              </a:ln>
              <a:solidFill>
                <a:schemeClr val="accent6">
                  <a:lumMod val="75000"/>
                </a:schemeClr>
              </a:solidFill>
              <a:effectLst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7000"/>
                    </a14:imgEffect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92696"/>
            <a:ext cx="4762500" cy="4048125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2633291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0" y="72000"/>
            <a:ext cx="9144000" cy="468000"/>
            <a:chOff x="0" y="3645024"/>
            <a:chExt cx="9144000" cy="468000"/>
          </a:xfrm>
        </p:grpSpPr>
        <p:sp>
          <p:nvSpPr>
            <p:cNvPr id="4" name="Прямоугольник 3"/>
            <p:cNvSpPr/>
            <p:nvPr userDrawn="1"/>
          </p:nvSpPr>
          <p:spPr>
            <a:xfrm>
              <a:off x="0" y="3645024"/>
              <a:ext cx="9144000" cy="4680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267034"/>
                </a:solidFill>
              </a:endParaRPr>
            </a:p>
          </p:txBody>
        </p:sp>
        <p:cxnSp>
          <p:nvCxnSpPr>
            <p:cNvPr id="5" name="Прямая соединительная линия 4"/>
            <p:cNvCxnSpPr/>
            <p:nvPr userDrawn="1"/>
          </p:nvCxnSpPr>
          <p:spPr>
            <a:xfrm>
              <a:off x="0" y="4113024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5"/>
            <p:cNvCxnSpPr/>
            <p:nvPr userDrawn="1"/>
          </p:nvCxnSpPr>
          <p:spPr>
            <a:xfrm>
              <a:off x="0" y="3645024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0" y="-36000"/>
            <a:ext cx="9144000" cy="614040"/>
          </a:xfrm>
        </p:spPr>
        <p:txBody>
          <a:bodyPr>
            <a:normAutofit/>
          </a:bodyPr>
          <a:lstStyle/>
          <a:p>
            <a:r>
              <a:rPr lang="ru-RU" sz="2400" b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Подведем итоги</a:t>
            </a:r>
            <a:endParaRPr lang="ru-RU" b="0" dirty="0">
              <a:ln>
                <a:solidFill>
                  <a:schemeClr val="bg1"/>
                </a:solidFill>
              </a:ln>
              <a:solidFill>
                <a:schemeClr val="accent6">
                  <a:lumMod val="75000"/>
                </a:schemeClr>
              </a:solidFill>
              <a:effectLst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71016"/>
            <a:ext cx="9144000" cy="4315968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2658015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0" y="72000"/>
            <a:ext cx="9144000" cy="468000"/>
            <a:chOff x="0" y="3645024"/>
            <a:chExt cx="9144000" cy="468000"/>
          </a:xfrm>
        </p:grpSpPr>
        <p:sp>
          <p:nvSpPr>
            <p:cNvPr id="4" name="Прямоугольник 3"/>
            <p:cNvSpPr/>
            <p:nvPr userDrawn="1"/>
          </p:nvSpPr>
          <p:spPr>
            <a:xfrm>
              <a:off x="0" y="3645024"/>
              <a:ext cx="9144000" cy="4680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267034"/>
                </a:solidFill>
              </a:endParaRPr>
            </a:p>
          </p:txBody>
        </p:sp>
        <p:cxnSp>
          <p:nvCxnSpPr>
            <p:cNvPr id="5" name="Прямая соединительная линия 4"/>
            <p:cNvCxnSpPr/>
            <p:nvPr userDrawn="1"/>
          </p:nvCxnSpPr>
          <p:spPr>
            <a:xfrm>
              <a:off x="0" y="4113024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5"/>
            <p:cNvCxnSpPr/>
            <p:nvPr userDrawn="1"/>
          </p:nvCxnSpPr>
          <p:spPr>
            <a:xfrm>
              <a:off x="0" y="3645024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0" y="-36000"/>
            <a:ext cx="9144000" cy="614040"/>
          </a:xfrm>
        </p:spPr>
        <p:txBody>
          <a:bodyPr>
            <a:normAutofit/>
          </a:bodyPr>
          <a:lstStyle/>
          <a:p>
            <a:r>
              <a:rPr lang="ru-RU" sz="2400" b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Подведем итоги</a:t>
            </a:r>
            <a:endParaRPr lang="ru-RU" b="0" dirty="0">
              <a:ln>
                <a:solidFill>
                  <a:schemeClr val="bg1"/>
                </a:solidFill>
              </a:ln>
              <a:solidFill>
                <a:schemeClr val="accent6">
                  <a:lumMod val="75000"/>
                </a:schemeClr>
              </a:solidFill>
              <a:effectLst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2648"/>
            <a:ext cx="9144000" cy="5632704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496273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7854</TotalTime>
  <Words>460</Words>
  <Application>Microsoft Office PowerPoint</Application>
  <PresentationFormat>Экран (4:3)</PresentationFormat>
  <Paragraphs>38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ГАЛАКТИКИ</vt:lpstr>
      <vt:lpstr>Цель нашего урока</vt:lpstr>
      <vt:lpstr>Скопления галактик</vt:lpstr>
      <vt:lpstr>Скопления галактик</vt:lpstr>
      <vt:lpstr>Рентгеновское излучение галактик</vt:lpstr>
      <vt:lpstr>Ячеистая структура распределения галактик</vt:lpstr>
      <vt:lpstr>Итоги…</vt:lpstr>
      <vt:lpstr>Подведем итоги</vt:lpstr>
      <vt:lpstr>Подведем итоги</vt:lpstr>
      <vt:lpstr>Вопросы для обсуждения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svg</dc:creator>
  <cp:lastModifiedBy>Блиндовский</cp:lastModifiedBy>
  <cp:revision>1097</cp:revision>
  <dcterms:created xsi:type="dcterms:W3CDTF">2015-06-18T09:54:57Z</dcterms:created>
  <dcterms:modified xsi:type="dcterms:W3CDTF">2020-04-27T19:24:00Z</dcterms:modified>
</cp:coreProperties>
</file>