
<file path=[Content_Types].xml><?xml version="1.0" encoding="utf-8"?>
<Types xmlns="http://schemas.openxmlformats.org/package/2006/content-types">
  <Default Extension="bin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sldIdLst>
    <p:sldId id="256" r:id="rId2"/>
    <p:sldId id="319" r:id="rId3"/>
    <p:sldId id="257" r:id="rId4"/>
    <p:sldId id="258" r:id="rId5"/>
    <p:sldId id="283" r:id="rId6"/>
    <p:sldId id="284" r:id="rId7"/>
    <p:sldId id="285" r:id="rId8"/>
    <p:sldId id="286" r:id="rId9"/>
    <p:sldId id="313" r:id="rId10"/>
    <p:sldId id="259" r:id="rId11"/>
    <p:sldId id="296" r:id="rId12"/>
    <p:sldId id="298" r:id="rId13"/>
    <p:sldId id="299" r:id="rId14"/>
    <p:sldId id="297" r:id="rId15"/>
    <p:sldId id="314" r:id="rId16"/>
    <p:sldId id="260" r:id="rId17"/>
    <p:sldId id="307" r:id="rId18"/>
    <p:sldId id="301" r:id="rId19"/>
    <p:sldId id="302" r:id="rId20"/>
    <p:sldId id="304" r:id="rId21"/>
    <p:sldId id="315" r:id="rId22"/>
    <p:sldId id="261" r:id="rId23"/>
    <p:sldId id="295" r:id="rId24"/>
    <p:sldId id="309" r:id="rId25"/>
    <p:sldId id="311" r:id="rId26"/>
    <p:sldId id="306" r:id="rId27"/>
    <p:sldId id="316" r:id="rId28"/>
    <p:sldId id="262" r:id="rId29"/>
    <p:sldId id="310" r:id="rId30"/>
    <p:sldId id="308" r:id="rId31"/>
    <p:sldId id="317" r:id="rId32"/>
    <p:sldId id="263" r:id="rId33"/>
    <p:sldId id="312" r:id="rId34"/>
    <p:sldId id="273" r:id="rId35"/>
    <p:sldId id="318" r:id="rId36"/>
    <p:sldId id="264" r:id="rId37"/>
    <p:sldId id="274" r:id="rId38"/>
    <p:sldId id="266" r:id="rId39"/>
    <p:sldId id="293" r:id="rId40"/>
    <p:sldId id="265" r:id="rId41"/>
    <p:sldId id="281" r:id="rId42"/>
  </p:sldIdLst>
  <p:sldSz cx="9144000" cy="6858000" type="screen4x3"/>
  <p:notesSz cx="6858000" cy="9144000"/>
  <p:custDataLst>
    <p:tags r:id="rId43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00"/>
    <a:srgbClr val="000066"/>
    <a:srgbClr val="FF3300"/>
    <a:srgbClr val="000099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823" autoAdjust="0"/>
    <p:restoredTop sz="94660"/>
  </p:normalViewPr>
  <p:slideViewPr>
    <p:cSldViewPr>
      <p:cViewPr>
        <p:scale>
          <a:sx n="76" d="100"/>
          <a:sy n="76" d="100"/>
        </p:scale>
        <p:origin x="-456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555903-BB76-4633-BE00-60397EE6DB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29573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FBD385-BD94-444C-93F9-A358A3B664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91002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5A37F0-1EBC-4D16-AB08-688D0EA6D3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47493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FA13CF-F8BF-4858-AC42-474354D709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18292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FC83CD-EB4F-477B-9F1F-A6922E2958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18447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63D48D-25E5-4BF1-9422-90708AA0F0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255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EB9F1A-E2E2-42E9-BF73-FF9AA33FFA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8987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AB2473-7041-4516-B0FB-D5D8F100D2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18090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6718CF-6EDE-4996-A8E6-1D787E7565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29210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2E1107-2479-4C9A-A8BB-8BF33902FA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3500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178321-E52E-4481-9146-EAFC0C0FD1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503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9640F4-E513-46DE-8164-70DFBDEBBA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99471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597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97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97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564027EA-0495-449C-9CFF-F6384BE5E5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slide" Target="slide4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4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gif"/><Relationship Id="rId4" Type="http://schemas.openxmlformats.org/officeDocument/2006/relationships/slide" Target="slide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4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4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slide" Target="slide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slide" Target="slide4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32.xml"/><Relationship Id="rId3" Type="http://schemas.openxmlformats.org/officeDocument/2006/relationships/slide" Target="slide4.xml"/><Relationship Id="rId7" Type="http://schemas.openxmlformats.org/officeDocument/2006/relationships/slide" Target="slide36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2.xml"/><Relationship Id="rId5" Type="http://schemas.openxmlformats.org/officeDocument/2006/relationships/slide" Target="slide16.xml"/><Relationship Id="rId10" Type="http://schemas.openxmlformats.org/officeDocument/2006/relationships/image" Target="../media/image3.gif"/><Relationship Id="rId4" Type="http://schemas.openxmlformats.org/officeDocument/2006/relationships/slide" Target="slide10.xml"/><Relationship Id="rId9" Type="http://schemas.openxmlformats.org/officeDocument/2006/relationships/slide" Target="slide4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slide" Target="slide4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slide" Target="slide4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4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4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4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slide" Target="slide32.xml"/><Relationship Id="rId3" Type="http://schemas.openxmlformats.org/officeDocument/2006/relationships/slide" Target="slide4.xml"/><Relationship Id="rId7" Type="http://schemas.openxmlformats.org/officeDocument/2006/relationships/slide" Target="slide36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2.xml"/><Relationship Id="rId5" Type="http://schemas.openxmlformats.org/officeDocument/2006/relationships/slide" Target="slide16.xml"/><Relationship Id="rId10" Type="http://schemas.openxmlformats.org/officeDocument/2006/relationships/image" Target="../media/image3.gif"/><Relationship Id="rId4" Type="http://schemas.openxmlformats.org/officeDocument/2006/relationships/slide" Target="slide10.xml"/><Relationship Id="rId9" Type="http://schemas.openxmlformats.org/officeDocument/2006/relationships/slide" Target="slide4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41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slide" Target="slide2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41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slide" Target="slide2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41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gif"/><Relationship Id="rId4" Type="http://schemas.openxmlformats.org/officeDocument/2006/relationships/slide" Target="slide2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41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slide" Target="slide2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41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slide" Target="slide2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slide" Target="slide32.xml"/><Relationship Id="rId3" Type="http://schemas.openxmlformats.org/officeDocument/2006/relationships/slide" Target="slide4.xml"/><Relationship Id="rId7" Type="http://schemas.openxmlformats.org/officeDocument/2006/relationships/slide" Target="slide36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2.xml"/><Relationship Id="rId5" Type="http://schemas.openxmlformats.org/officeDocument/2006/relationships/slide" Target="slide16.xml"/><Relationship Id="rId10" Type="http://schemas.openxmlformats.org/officeDocument/2006/relationships/image" Target="../media/image11.png"/><Relationship Id="rId4" Type="http://schemas.openxmlformats.org/officeDocument/2006/relationships/slide" Target="slide10.xml"/><Relationship Id="rId9" Type="http://schemas.openxmlformats.org/officeDocument/2006/relationships/slide" Target="slide4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41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slide" Target="slide2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41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gif"/><Relationship Id="rId4" Type="http://schemas.openxmlformats.org/officeDocument/2006/relationships/slide" Target="slide30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22.xml"/><Relationship Id="rId3" Type="http://schemas.openxmlformats.org/officeDocument/2006/relationships/image" Target="../media/image2.png"/><Relationship Id="rId7" Type="http://schemas.openxmlformats.org/officeDocument/2006/relationships/slide" Target="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slide" Target="slide10.xml"/><Relationship Id="rId11" Type="http://schemas.openxmlformats.org/officeDocument/2006/relationships/slide" Target="slide40.xml"/><Relationship Id="rId5" Type="http://schemas.openxmlformats.org/officeDocument/2006/relationships/slide" Target="slide4.xml"/><Relationship Id="rId10" Type="http://schemas.openxmlformats.org/officeDocument/2006/relationships/slide" Target="slide32.xml"/><Relationship Id="rId4" Type="http://schemas.openxmlformats.org/officeDocument/2006/relationships/image" Target="../media/image3.gif"/><Relationship Id="rId9" Type="http://schemas.openxmlformats.org/officeDocument/2006/relationships/slide" Target="slide3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41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slide" Target="slide31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slide" Target="slide32.xml"/><Relationship Id="rId3" Type="http://schemas.openxmlformats.org/officeDocument/2006/relationships/slide" Target="slide4.xml"/><Relationship Id="rId7" Type="http://schemas.openxmlformats.org/officeDocument/2006/relationships/slide" Target="slide36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2.xml"/><Relationship Id="rId5" Type="http://schemas.openxmlformats.org/officeDocument/2006/relationships/slide" Target="slide16.xml"/><Relationship Id="rId10" Type="http://schemas.openxmlformats.org/officeDocument/2006/relationships/image" Target="../media/image11.png"/><Relationship Id="rId4" Type="http://schemas.openxmlformats.org/officeDocument/2006/relationships/slide" Target="slide10.xml"/><Relationship Id="rId9" Type="http://schemas.openxmlformats.org/officeDocument/2006/relationships/slide" Target="slide4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41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gif"/><Relationship Id="rId5" Type="http://schemas.openxmlformats.org/officeDocument/2006/relationships/image" Target="../media/image6.png"/><Relationship Id="rId4" Type="http://schemas.openxmlformats.org/officeDocument/2006/relationships/slide" Target="slide3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41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slide" Target="slide3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41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slide" Target="slide35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slide" Target="slide32.xml"/><Relationship Id="rId3" Type="http://schemas.openxmlformats.org/officeDocument/2006/relationships/slide" Target="slide4.xml"/><Relationship Id="rId7" Type="http://schemas.openxmlformats.org/officeDocument/2006/relationships/slide" Target="slide36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2.xml"/><Relationship Id="rId5" Type="http://schemas.openxmlformats.org/officeDocument/2006/relationships/slide" Target="slide16.xml"/><Relationship Id="rId10" Type="http://schemas.openxmlformats.org/officeDocument/2006/relationships/image" Target="../media/image11.png"/><Relationship Id="rId4" Type="http://schemas.openxmlformats.org/officeDocument/2006/relationships/slide" Target="slide10.xml"/><Relationship Id="rId9" Type="http://schemas.openxmlformats.org/officeDocument/2006/relationships/slide" Target="slide40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41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slide" Target="slide3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41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slide" Target="slide3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39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slide" Target="slide4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2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5.png"/><Relationship Id="rId4" Type="http://schemas.openxmlformats.org/officeDocument/2006/relationships/slide" Target="slide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4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slide" Target="slide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audio" Target="../media/audio3.bin"/><Relationship Id="rId1" Type="http://schemas.openxmlformats.org/officeDocument/2006/relationships/slideLayout" Target="../slideLayouts/slideLayout2.xml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slide" Target="slide4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4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slide" Target="slide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4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slide" Target="slide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4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slide" Target="slide9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32.xml"/><Relationship Id="rId3" Type="http://schemas.openxmlformats.org/officeDocument/2006/relationships/slide" Target="slide4.xml"/><Relationship Id="rId7" Type="http://schemas.openxmlformats.org/officeDocument/2006/relationships/slide" Target="slide36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2.xml"/><Relationship Id="rId5" Type="http://schemas.openxmlformats.org/officeDocument/2006/relationships/slide" Target="slide16.xml"/><Relationship Id="rId10" Type="http://schemas.openxmlformats.org/officeDocument/2006/relationships/image" Target="../media/image3.gif"/><Relationship Id="rId4" Type="http://schemas.openxmlformats.org/officeDocument/2006/relationships/slide" Target="slide10.xml"/><Relationship Id="rId9" Type="http://schemas.openxmlformats.org/officeDocument/2006/relationships/slide" Target="slide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 descr="вапвпавап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WordArt 7"/>
          <p:cNvSpPr>
            <a:spLocks noChangeArrowheads="1" noChangeShapeType="1" noTextEdit="1"/>
          </p:cNvSpPr>
          <p:nvPr/>
        </p:nvSpPr>
        <p:spPr bwMode="auto">
          <a:xfrm>
            <a:off x="3635375" y="4581525"/>
            <a:ext cx="1655763" cy="7620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endParaRPr lang="ru-RU" sz="3600" kern="10">
              <a:ln w="9525">
                <a:solidFill>
                  <a:schemeClr val="bg1"/>
                </a:solidFill>
                <a:round/>
                <a:headEnd/>
                <a:tailEnd/>
              </a:ln>
              <a:solidFill>
                <a:schemeClr val="bg1"/>
              </a:solidFill>
              <a:latin typeface="Impac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75656" y="692696"/>
            <a:ext cx="6048672" cy="212365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6600" b="1" dirty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0066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Calibri" pitchFamily="34" charset="0"/>
                <a:cs typeface="Calibri" pitchFamily="34" charset="0"/>
              </a:rPr>
              <a:t>Повторим информатику</a:t>
            </a:r>
          </a:p>
        </p:txBody>
      </p:sp>
    </p:spTree>
  </p:cSld>
  <p:clrMapOvr>
    <a:masterClrMapping/>
  </p:clrMapOvr>
  <p:transition>
    <p:sndAc>
      <p:stSnd loop="1">
        <p:snd r:embed="rId2" name="Rec-2003.01.01-18;06;03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вапвпавап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3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49275"/>
            <a:ext cx="9144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b="1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Символьная одномерная таблица (массив) A[1:4] заполнена последовательно </a:t>
            </a:r>
            <a:br>
              <a:rPr lang="ru-RU" sz="2800" b="1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2800" b="1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буквами А, Ф, Ц, Е. Каково значение элемента А[3]?</a:t>
            </a:r>
            <a:r>
              <a:rPr lang="ru-RU" sz="2800" smtClean="0"/>
              <a:t> </a:t>
            </a:r>
            <a:br>
              <a:rPr lang="ru-RU" sz="2800" smtClean="0"/>
            </a:br>
            <a:endParaRPr lang="ru-RU" sz="2800" smtClean="0"/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2332038"/>
            <a:ext cx="8229600" cy="452596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b="1" smtClean="0">
                <a:hlinkClick r:id="rId3" action="ppaction://hlinksldjump"/>
              </a:rPr>
              <a:t>1. Ц </a:t>
            </a:r>
            <a:endParaRPr lang="ru-RU" b="1" smtClean="0"/>
          </a:p>
          <a:p>
            <a:pPr eaLnBrk="1" hangingPunct="1">
              <a:buFontTx/>
              <a:buNone/>
            </a:pPr>
            <a:r>
              <a:rPr lang="ru-RU" b="1" smtClean="0">
                <a:hlinkClick r:id="rId4" action="ppaction://hlinksldjump"/>
              </a:rPr>
              <a:t>2. А </a:t>
            </a:r>
            <a:endParaRPr lang="ru-RU" b="1" smtClean="0"/>
          </a:p>
          <a:p>
            <a:pPr eaLnBrk="1" hangingPunct="1">
              <a:buFontTx/>
              <a:buNone/>
            </a:pPr>
            <a:r>
              <a:rPr lang="ru-RU" b="1" smtClean="0">
                <a:hlinkClick r:id="rId4" action="ppaction://hlinksldjump"/>
              </a:rPr>
              <a:t>3. Е </a:t>
            </a:r>
            <a:endParaRPr lang="ru-RU" b="1" smtClean="0"/>
          </a:p>
          <a:p>
            <a:pPr eaLnBrk="1" hangingPunct="1">
              <a:buFontTx/>
              <a:buNone/>
            </a:pPr>
            <a:r>
              <a:rPr lang="ru-RU" b="1" smtClean="0">
                <a:hlinkClick r:id="rId4" action="ppaction://hlinksldjump"/>
              </a:rPr>
              <a:t>4. Ф </a:t>
            </a:r>
            <a:endParaRPr lang="ru-RU" b="1" smtClean="0"/>
          </a:p>
          <a:p>
            <a:pPr eaLnBrk="1" hangingPunct="1">
              <a:buFontTx/>
              <a:buNone/>
            </a:pPr>
            <a:endParaRPr lang="ru-RU" b="1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вапвпавап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3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3100" b="1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Минимальным объектом, используемым в графическом редакторе, является...</a:t>
            </a:r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  <a:p>
            <a:pPr eaLnBrk="1" hangingPunct="1">
              <a:buFontTx/>
              <a:buNone/>
            </a:pPr>
            <a:r>
              <a:rPr lang="ru-RU" b="1" smtClean="0">
                <a:hlinkClick r:id="rId3" action="ppaction://hlinksldjump"/>
              </a:rPr>
              <a:t>1. символ (буква) </a:t>
            </a:r>
            <a:endParaRPr lang="ru-RU" b="1" smtClean="0"/>
          </a:p>
          <a:p>
            <a:pPr eaLnBrk="1" hangingPunct="1">
              <a:buFontTx/>
              <a:buNone/>
            </a:pPr>
            <a:r>
              <a:rPr lang="ru-RU" b="1" smtClean="0">
                <a:hlinkClick r:id="rId3" action="ppaction://hlinksldjump"/>
              </a:rPr>
              <a:t>2. прямоугольник </a:t>
            </a:r>
            <a:endParaRPr lang="ru-RU" b="1" smtClean="0"/>
          </a:p>
          <a:p>
            <a:pPr eaLnBrk="1" hangingPunct="1">
              <a:buFontTx/>
              <a:buNone/>
            </a:pPr>
            <a:r>
              <a:rPr lang="ru-RU" b="1" smtClean="0">
                <a:hlinkClick r:id="rId4" action="ppaction://hlinksldjump"/>
              </a:rPr>
              <a:t>3. точка экрана (пиксель) </a:t>
            </a:r>
            <a:endParaRPr lang="ru-RU" b="1" smtClean="0"/>
          </a:p>
          <a:p>
            <a:pPr eaLnBrk="1" hangingPunct="1">
              <a:buFontTx/>
              <a:buNone/>
            </a:pPr>
            <a:r>
              <a:rPr lang="ru-RU" b="1" smtClean="0">
                <a:hlinkClick r:id="rId3" action="ppaction://hlinksldjump"/>
              </a:rPr>
              <a:t>4. линия </a:t>
            </a:r>
            <a:endParaRPr lang="ru-RU" b="1" smtClean="0"/>
          </a:p>
          <a:p>
            <a:pPr eaLnBrk="1" hangingPunct="1"/>
            <a:endParaRPr lang="ru-RU" b="1" smtClean="0"/>
          </a:p>
        </p:txBody>
      </p:sp>
      <p:pic>
        <p:nvPicPr>
          <p:cNvPr id="43014" name="Picture 6" descr="ыыыы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5661025"/>
            <a:ext cx="57467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repeatCount="3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4.07031E-7 L -0.44879 -0.00509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448" y="-2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вапвпавап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3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76250"/>
            <a:ext cx="9144000" cy="1143000"/>
          </a:xfrm>
        </p:spPr>
        <p:txBody>
          <a:bodyPr/>
          <a:lstStyle/>
          <a:p>
            <a:pPr algn="l" eaLnBrk="1" hangingPunct="1">
              <a:defRPr/>
            </a:pPr>
            <a:r>
              <a:rPr lang="ru-RU" sz="3200" b="1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Модель есть замещение изучаемого объекта другим объектом, который отражает...</a:t>
            </a:r>
            <a:r>
              <a:rPr lang="ru-RU" sz="4000" smtClean="0"/>
              <a:t> </a:t>
            </a:r>
            <a:br>
              <a:rPr lang="ru-RU" sz="4000" smtClean="0"/>
            </a:br>
            <a:endParaRPr lang="ru-RU" sz="4000" smtClean="0"/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484313"/>
            <a:ext cx="8229600" cy="452596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b="1" smtClean="0">
                <a:hlinkClick r:id="rId3" action="ppaction://hlinksldjump"/>
              </a:rPr>
              <a:t>1. все стороны данного объекта </a:t>
            </a:r>
            <a:endParaRPr lang="ru-RU" b="1" smtClean="0"/>
          </a:p>
          <a:p>
            <a:pPr eaLnBrk="1" hangingPunct="1">
              <a:buFontTx/>
              <a:buNone/>
            </a:pPr>
            <a:r>
              <a:rPr lang="ru-RU" b="1" smtClean="0">
                <a:hlinkClick r:id="rId3" action="ppaction://hlinksldjump"/>
              </a:rPr>
              <a:t>2. некоторые стороны данного объекта </a:t>
            </a:r>
            <a:endParaRPr lang="ru-RU" b="1" smtClean="0"/>
          </a:p>
          <a:p>
            <a:pPr eaLnBrk="1" hangingPunct="1">
              <a:buFontTx/>
              <a:buNone/>
            </a:pPr>
            <a:r>
              <a:rPr lang="ru-RU" b="1" smtClean="0">
                <a:hlinkClick r:id="rId4" action="ppaction://hlinksldjump"/>
              </a:rPr>
              <a:t>3. существенные стороны данного объекта </a:t>
            </a:r>
            <a:endParaRPr lang="ru-RU" b="1" smtClean="0"/>
          </a:p>
          <a:p>
            <a:pPr eaLnBrk="1" hangingPunct="1">
              <a:buFontTx/>
              <a:buNone/>
            </a:pPr>
            <a:r>
              <a:rPr lang="ru-RU" b="1" smtClean="0">
                <a:hlinkClick r:id="rId3" action="ppaction://hlinksldjump"/>
              </a:rPr>
              <a:t>4. несущественные стороны данного объекта </a:t>
            </a:r>
            <a:endParaRPr lang="ru-RU" b="1" smtClean="0"/>
          </a:p>
          <a:p>
            <a:pPr eaLnBrk="1" hangingPunct="1">
              <a:buFontTx/>
              <a:buNone/>
            </a:pPr>
            <a:endParaRPr lang="ru-RU" b="1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5" descr="вапвпавап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3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4000" b="1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Структура базы данных изменится, если...</a:t>
            </a:r>
            <a:r>
              <a:rPr lang="ru-RU" sz="4000" smtClean="0"/>
              <a:t> 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ru-RU" b="1" smtClean="0">
                <a:hlinkClick r:id="rId3" action="ppaction://hlinksldjump"/>
              </a:rPr>
              <a:t>1. добавить/удалить запись </a:t>
            </a:r>
            <a:endParaRPr lang="ru-RU" b="1" smtClean="0"/>
          </a:p>
          <a:p>
            <a:pPr eaLnBrk="1" hangingPunct="1">
              <a:buFontTx/>
              <a:buNone/>
            </a:pPr>
            <a:r>
              <a:rPr lang="ru-RU" b="1" smtClean="0">
                <a:hlinkClick r:id="rId3" action="ppaction://hlinksldjump"/>
              </a:rPr>
              <a:t>2. отредактировать строку </a:t>
            </a:r>
            <a:endParaRPr lang="ru-RU" b="1" smtClean="0"/>
          </a:p>
          <a:p>
            <a:pPr eaLnBrk="1" hangingPunct="1">
              <a:buFontTx/>
              <a:buNone/>
            </a:pPr>
            <a:r>
              <a:rPr lang="ru-RU" b="1" smtClean="0">
                <a:hlinkClick r:id="rId3" action="ppaction://hlinksldjump"/>
              </a:rPr>
              <a:t>3. поменять местами записи </a:t>
            </a:r>
            <a:endParaRPr lang="ru-RU" b="1" smtClean="0"/>
          </a:p>
          <a:p>
            <a:pPr eaLnBrk="1" hangingPunct="1">
              <a:buFontTx/>
              <a:buNone/>
            </a:pPr>
            <a:r>
              <a:rPr lang="ru-RU" b="1" smtClean="0">
                <a:hlinkClick r:id="rId4" action="ppaction://hlinksldjump"/>
              </a:rPr>
              <a:t>4. добавить/удалить столбец </a:t>
            </a:r>
            <a:endParaRPr lang="ru-RU" b="1" smtClean="0"/>
          </a:p>
        </p:txBody>
      </p:sp>
      <p:pic>
        <p:nvPicPr>
          <p:cNvPr id="14341" name="Picture 6" descr="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3644900"/>
            <a:ext cx="508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8" descr="вапвпавап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3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59" name="Rectangle 2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b="1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Результатом вычислений в ячейке С1 будет:</a:t>
            </a:r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41775" cy="4525963"/>
          </a:xfrm>
        </p:spPr>
        <p:txBody>
          <a:bodyPr/>
          <a:lstStyle/>
          <a:p>
            <a:pPr eaLnBrk="1" hangingPunct="1"/>
            <a:endParaRPr lang="ru-RU" sz="2800" smtClean="0"/>
          </a:p>
          <a:p>
            <a:pPr eaLnBrk="1" hangingPunct="1">
              <a:buFontTx/>
              <a:buNone/>
            </a:pPr>
            <a:r>
              <a:rPr lang="ru-RU" sz="2800" b="1" smtClean="0">
                <a:hlinkClick r:id="rId3" action="ppaction://hlinksldjump"/>
              </a:rPr>
              <a:t>1. 24 </a:t>
            </a:r>
            <a:endParaRPr lang="ru-RU" sz="2800" b="1" smtClean="0"/>
          </a:p>
          <a:p>
            <a:pPr eaLnBrk="1" hangingPunct="1">
              <a:buFontTx/>
              <a:buNone/>
            </a:pPr>
            <a:r>
              <a:rPr lang="ru-RU" sz="2800" b="1" smtClean="0">
                <a:hlinkClick r:id="rId4" action="ppaction://hlinksldjump"/>
              </a:rPr>
              <a:t>2. 1.5 </a:t>
            </a:r>
            <a:endParaRPr lang="ru-RU" sz="2800" b="1" smtClean="0"/>
          </a:p>
          <a:p>
            <a:pPr eaLnBrk="1" hangingPunct="1">
              <a:buFontTx/>
              <a:buNone/>
            </a:pPr>
            <a:r>
              <a:rPr lang="ru-RU" sz="2800" b="1" smtClean="0">
                <a:hlinkClick r:id="rId4" action="ppaction://hlinksldjump"/>
              </a:rPr>
              <a:t>3. 6 </a:t>
            </a:r>
            <a:endParaRPr lang="ru-RU" sz="2800" b="1" smtClean="0"/>
          </a:p>
          <a:p>
            <a:pPr eaLnBrk="1" hangingPunct="1">
              <a:buFontTx/>
              <a:buNone/>
            </a:pPr>
            <a:r>
              <a:rPr lang="ru-RU" sz="2800" b="1" smtClean="0">
                <a:hlinkClick r:id="rId4" action="ppaction://hlinksldjump"/>
              </a:rPr>
              <a:t>4. 10</a:t>
            </a:r>
            <a:r>
              <a:rPr lang="ru-RU" sz="2800" smtClean="0">
                <a:hlinkClick r:id="rId4" action="ppaction://hlinksldjump"/>
              </a:rPr>
              <a:t> </a:t>
            </a:r>
            <a:endParaRPr lang="ru-RU" sz="2800" smtClean="0"/>
          </a:p>
        </p:txBody>
      </p:sp>
      <p:pic>
        <p:nvPicPr>
          <p:cNvPr id="15365" name="Picture 53" descr="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3644900"/>
            <a:ext cx="508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4088" name="Group 56"/>
          <p:cNvGraphicFramePr>
            <a:graphicFrameLocks noGrp="1"/>
          </p:cNvGraphicFramePr>
          <p:nvPr>
            <p:ph sz="half" idx="2"/>
          </p:nvPr>
        </p:nvGraphicFramePr>
        <p:xfrm>
          <a:off x="5508625" y="2203450"/>
          <a:ext cx="3167063" cy="2243139"/>
        </p:xfrm>
        <a:graphic>
          <a:graphicData uri="http://schemas.openxmlformats.org/drawingml/2006/table">
            <a:tbl>
              <a:tblPr/>
              <a:tblGrid>
                <a:gridCol w="541338"/>
                <a:gridCol w="538162"/>
                <a:gridCol w="542925"/>
                <a:gridCol w="1544638"/>
              </a:tblGrid>
              <a:tr h="642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A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60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6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=A1*B1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9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меню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Oval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051050" y="5157788"/>
            <a:ext cx="504825" cy="935037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6388" name="Oval 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132138" y="5229225"/>
            <a:ext cx="576262" cy="863600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6389" name="Oval 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211638" y="5229225"/>
            <a:ext cx="576262" cy="863600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6390" name="Oval 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5651500" y="5229225"/>
            <a:ext cx="576263" cy="863600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6391" name="Oval 7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2771775" y="3933825"/>
            <a:ext cx="504825" cy="719138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6392" name="Oval 8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211638" y="3933825"/>
            <a:ext cx="504825" cy="719138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6393" name="Oval 9"/>
          <p:cNvSpPr>
            <a:spLocks noChangeArrowheads="1"/>
          </p:cNvSpPr>
          <p:nvPr/>
        </p:nvSpPr>
        <p:spPr bwMode="auto">
          <a:xfrm>
            <a:off x="5508625" y="4005263"/>
            <a:ext cx="503238" cy="647700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6394" name="Oval 10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3924300" y="3068638"/>
            <a:ext cx="576263" cy="504825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64526" name="Picture 14" descr="ффффффф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2775" y="5373688"/>
            <a:ext cx="401637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Прямая соединительная линия 11"/>
          <p:cNvCxnSpPr/>
          <p:nvPr/>
        </p:nvCxnSpPr>
        <p:spPr>
          <a:xfrm>
            <a:off x="2124075" y="5589588"/>
            <a:ext cx="144463" cy="28733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V="1">
            <a:off x="2268538" y="5373688"/>
            <a:ext cx="212725" cy="50958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3203575" y="5589588"/>
            <a:ext cx="144463" cy="28733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V="1">
            <a:off x="3348038" y="5373688"/>
            <a:ext cx="214312" cy="50958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6.6605E-7 L 0.53716 -0.0057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45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858" y="-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 descr="нкг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2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b="1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Основным элементом базы данных является...</a:t>
            </a: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  <a:p>
            <a:pPr eaLnBrk="1" hangingPunct="1">
              <a:buFontTx/>
              <a:buNone/>
            </a:pPr>
            <a:r>
              <a:rPr lang="ru-RU" b="1" smtClean="0">
                <a:hlinkClick r:id="rId3" action="ppaction://hlinksldjump"/>
              </a:rPr>
              <a:t>1. запись</a:t>
            </a:r>
            <a:r>
              <a:rPr lang="ru-RU" smtClean="0">
                <a:hlinkClick r:id="rId3" action="ppaction://hlinksldjump"/>
              </a:rPr>
              <a:t> </a:t>
            </a:r>
            <a:endParaRPr lang="ru-RU" smtClean="0"/>
          </a:p>
          <a:p>
            <a:pPr eaLnBrk="1" hangingPunct="1">
              <a:buFontTx/>
              <a:buNone/>
            </a:pPr>
            <a:r>
              <a:rPr lang="ru-RU" b="1" smtClean="0">
                <a:hlinkClick r:id="rId4" action="ppaction://hlinksldjump"/>
              </a:rPr>
              <a:t>2. поле </a:t>
            </a:r>
            <a:endParaRPr lang="ru-RU" b="1" smtClean="0"/>
          </a:p>
          <a:p>
            <a:pPr eaLnBrk="1" hangingPunct="1">
              <a:buFontTx/>
              <a:buNone/>
            </a:pPr>
            <a:r>
              <a:rPr lang="ru-RU" b="1" smtClean="0">
                <a:hlinkClick r:id="rId4" action="ppaction://hlinksldjump"/>
              </a:rPr>
              <a:t>3. форма </a:t>
            </a:r>
            <a:endParaRPr lang="ru-RU" b="1" smtClean="0"/>
          </a:p>
          <a:p>
            <a:pPr eaLnBrk="1" hangingPunct="1">
              <a:buFontTx/>
              <a:buNone/>
            </a:pPr>
            <a:r>
              <a:rPr lang="ru-RU" b="1" smtClean="0">
                <a:hlinkClick r:id="rId4" action="ppaction://hlinksldjump"/>
              </a:rPr>
              <a:t>4. таблица</a:t>
            </a:r>
            <a:r>
              <a:rPr lang="ru-RU" smtClean="0">
                <a:hlinkClick r:id="rId4" action="ppaction://hlinksldjump"/>
              </a:rPr>
              <a:t> </a:t>
            </a:r>
            <a:endParaRPr lang="ru-RU" smtClean="0"/>
          </a:p>
        </p:txBody>
      </p:sp>
      <p:pic>
        <p:nvPicPr>
          <p:cNvPr id="17413" name="Picture 5" descr="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5157788"/>
            <a:ext cx="508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 descr="нкг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2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86868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Основным элементом электронных таблиц является...</a:t>
            </a:r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1463" y="2143125"/>
            <a:ext cx="8229600" cy="3795713"/>
          </a:xfrm>
        </p:spPr>
        <p:txBody>
          <a:bodyPr/>
          <a:lstStyle/>
          <a:p>
            <a:pPr eaLnBrk="1" hangingPunct="1"/>
            <a:endParaRPr lang="ru-RU" smtClean="0"/>
          </a:p>
          <a:p>
            <a:pPr eaLnBrk="1" hangingPunct="1">
              <a:buFontTx/>
              <a:buNone/>
            </a:pPr>
            <a:r>
              <a:rPr lang="ru-RU" b="1" smtClean="0">
                <a:hlinkClick r:id="rId3" action="ppaction://hlinksldjump"/>
              </a:rPr>
              <a:t>1. ячейка </a:t>
            </a:r>
            <a:endParaRPr lang="ru-RU" b="1" smtClean="0"/>
          </a:p>
          <a:p>
            <a:pPr eaLnBrk="1" hangingPunct="1">
              <a:buFontTx/>
              <a:buNone/>
            </a:pPr>
            <a:r>
              <a:rPr lang="ru-RU" b="1" smtClean="0">
                <a:hlinkClick r:id="rId4" action="ppaction://hlinksldjump"/>
              </a:rPr>
              <a:t>2. столбец </a:t>
            </a:r>
            <a:endParaRPr lang="ru-RU" b="1" smtClean="0"/>
          </a:p>
          <a:p>
            <a:pPr eaLnBrk="1" hangingPunct="1">
              <a:buFontTx/>
              <a:buNone/>
            </a:pPr>
            <a:r>
              <a:rPr lang="ru-RU" b="1" smtClean="0">
                <a:hlinkClick r:id="rId4" action="ppaction://hlinksldjump"/>
              </a:rPr>
              <a:t>3. строка </a:t>
            </a:r>
            <a:endParaRPr lang="ru-RU" b="1" smtClean="0"/>
          </a:p>
          <a:p>
            <a:pPr eaLnBrk="1" hangingPunct="1">
              <a:buFontTx/>
              <a:buNone/>
            </a:pPr>
            <a:r>
              <a:rPr lang="ru-RU" b="1" smtClean="0">
                <a:hlinkClick r:id="rId4" action="ppaction://hlinksldjump"/>
              </a:rPr>
              <a:t>4. вся таблица</a:t>
            </a:r>
            <a:r>
              <a:rPr lang="ru-RU" smtClean="0">
                <a:hlinkClick r:id="rId4" action="ppaction://hlinksldjump"/>
              </a:rPr>
              <a:t> </a:t>
            </a:r>
            <a:endParaRPr lang="ru-RU" smtClean="0"/>
          </a:p>
          <a:p>
            <a:pPr eaLnBrk="1" hangingPunct="1">
              <a:buFontTx/>
              <a:buNone/>
            </a:pPr>
            <a:endParaRPr lang="ru-RU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 descr="нкг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2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b="1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Системная дискета необходима для…</a:t>
            </a:r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68413"/>
            <a:ext cx="8229600" cy="4525962"/>
          </a:xfrm>
        </p:spPr>
        <p:txBody>
          <a:bodyPr/>
          <a:lstStyle/>
          <a:p>
            <a:pPr eaLnBrk="1" hangingPunct="1"/>
            <a:endParaRPr lang="ru-RU" smtClean="0"/>
          </a:p>
          <a:p>
            <a:pPr eaLnBrk="1" hangingPunct="1">
              <a:buFontTx/>
              <a:buNone/>
            </a:pPr>
            <a:r>
              <a:rPr lang="ru-RU" b="1" smtClean="0">
                <a:hlinkClick r:id="rId3" action="ppaction://hlinksldjump"/>
              </a:rPr>
              <a:t>1. систематизации файлов </a:t>
            </a:r>
            <a:endParaRPr lang="ru-RU" b="1" smtClean="0"/>
          </a:p>
          <a:p>
            <a:pPr eaLnBrk="1" hangingPunct="1">
              <a:buFontTx/>
              <a:buNone/>
            </a:pPr>
            <a:r>
              <a:rPr lang="ru-RU" b="1" smtClean="0">
                <a:hlinkClick r:id="rId4" action="ppaction://hlinksldjump"/>
              </a:rPr>
              <a:t>2.</a:t>
            </a:r>
            <a:r>
              <a:rPr lang="ru-RU" smtClean="0">
                <a:hlinkClick r:id="rId4" action="ppaction://hlinksldjump"/>
              </a:rPr>
              <a:t> </a:t>
            </a:r>
            <a:r>
              <a:rPr lang="ru-RU" b="1" smtClean="0">
                <a:hlinkClick r:id="rId4" action="ppaction://hlinksldjump"/>
              </a:rPr>
              <a:t>первоначальной загрузки операционной системы </a:t>
            </a:r>
            <a:endParaRPr lang="ru-RU" b="1" smtClean="0"/>
          </a:p>
          <a:p>
            <a:pPr eaLnBrk="1" hangingPunct="1">
              <a:buFontTx/>
              <a:buNone/>
            </a:pPr>
            <a:r>
              <a:rPr lang="ru-RU" b="1" smtClean="0">
                <a:hlinkClick r:id="rId3" action="ppaction://hlinksldjump"/>
              </a:rPr>
              <a:t>3. хранения важных файлов </a:t>
            </a:r>
            <a:endParaRPr lang="ru-RU" b="1" smtClean="0"/>
          </a:p>
          <a:p>
            <a:pPr eaLnBrk="1" hangingPunct="1">
              <a:buFontTx/>
              <a:buNone/>
            </a:pPr>
            <a:r>
              <a:rPr lang="ru-RU" b="1" smtClean="0">
                <a:hlinkClick r:id="rId3" action="ppaction://hlinksldjump"/>
              </a:rPr>
              <a:t>4. "лечения" компьютера от вирусов </a:t>
            </a:r>
            <a:endParaRPr lang="ru-RU" b="1" smtClean="0"/>
          </a:p>
          <a:p>
            <a:pPr eaLnBrk="1" hangingPunct="1">
              <a:buFontTx/>
              <a:buNone/>
            </a:pPr>
            <a:endParaRPr lang="ru-RU" b="1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5" descr="нкг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2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b="1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Изучаемый объект может иметь...</a:t>
            </a:r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557338"/>
            <a:ext cx="8229600" cy="4525962"/>
          </a:xfrm>
        </p:spPr>
        <p:txBody>
          <a:bodyPr/>
          <a:lstStyle/>
          <a:p>
            <a:pPr eaLnBrk="1" hangingPunct="1"/>
            <a:endParaRPr lang="ru-RU" smtClean="0"/>
          </a:p>
          <a:p>
            <a:pPr eaLnBrk="1" hangingPunct="1">
              <a:buFontTx/>
              <a:buNone/>
            </a:pPr>
            <a:r>
              <a:rPr lang="ru-RU" b="1" smtClean="0">
                <a:hlinkClick r:id="rId3" action="ppaction://hlinksldjump"/>
              </a:rPr>
              <a:t>1. только одну модель </a:t>
            </a:r>
            <a:endParaRPr lang="ru-RU" b="1" smtClean="0"/>
          </a:p>
          <a:p>
            <a:pPr eaLnBrk="1" hangingPunct="1">
              <a:buFontTx/>
              <a:buNone/>
            </a:pPr>
            <a:r>
              <a:rPr lang="ru-RU" b="1" smtClean="0">
                <a:hlinkClick r:id="rId3" action="ppaction://hlinksldjump"/>
              </a:rPr>
              <a:t>2. половину модели</a:t>
            </a:r>
            <a:r>
              <a:rPr lang="ru-RU" smtClean="0">
                <a:hlinkClick r:id="rId3" action="ppaction://hlinksldjump"/>
              </a:rPr>
              <a:t> </a:t>
            </a:r>
            <a:endParaRPr lang="ru-RU" smtClean="0"/>
          </a:p>
          <a:p>
            <a:pPr eaLnBrk="1" hangingPunct="1">
              <a:buFontTx/>
              <a:buNone/>
            </a:pPr>
            <a:r>
              <a:rPr lang="ru-RU" b="1" smtClean="0">
                <a:hlinkClick r:id="rId4" action="ppaction://hlinksldjump"/>
              </a:rPr>
              <a:t>3. несколько моделей </a:t>
            </a:r>
            <a:endParaRPr lang="ru-RU" b="1" smtClean="0"/>
          </a:p>
          <a:p>
            <a:pPr eaLnBrk="1" hangingPunct="1">
              <a:buFontTx/>
              <a:buNone/>
            </a:pPr>
            <a:r>
              <a:rPr lang="ru-RU" b="1" smtClean="0">
                <a:hlinkClick r:id="rId3" action="ppaction://hlinksldjump"/>
              </a:rPr>
              <a:t>4. не иметь моделей вообще</a:t>
            </a:r>
            <a:r>
              <a:rPr lang="ru-RU" smtClean="0">
                <a:hlinkClick r:id="rId3" action="ppaction://hlinksldjump"/>
              </a:rPr>
              <a:t> </a:t>
            </a:r>
            <a:endParaRPr lang="ru-RU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вапвпавап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WordArt 7">
            <a:hlinkClick r:id="" action="ppaction://hlinkshowjump?jump=nextslide"/>
          </p:cNvPr>
          <p:cNvSpPr>
            <a:spLocks noChangeArrowheads="1" noChangeShapeType="1" noTextEdit="1"/>
          </p:cNvSpPr>
          <p:nvPr/>
        </p:nvSpPr>
        <p:spPr bwMode="auto">
          <a:xfrm>
            <a:off x="2771800" y="1772816"/>
            <a:ext cx="3672408" cy="1584176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>
              <a:defRPr/>
            </a:pPr>
            <a:r>
              <a:rPr lang="ru-RU" sz="3600" kern="10" dirty="0">
                <a:ln w="3810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Impact"/>
              </a:rPr>
              <a:t>Играть!</a:t>
            </a:r>
          </a:p>
        </p:txBody>
      </p:sp>
    </p:spTree>
  </p:cSld>
  <p:clrMapOvr>
    <a:masterClrMapping/>
  </p:clrMapOvr>
  <p:transition>
    <p:sndAc>
      <p:stSnd loop="1">
        <p:snd r:embed="rId2" name="Rec-2003.01.01-18;06;03.wav"/>
      </p:stSnd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 descr="нкг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b="1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 электронных таблицах выделена группа ячеек А1:B3. </a:t>
            </a:r>
            <a:br>
              <a:rPr lang="ru-RU" sz="3200" b="1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3200" b="1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Сколько ячеек входит в эту группу?</a:t>
            </a:r>
          </a:p>
        </p:txBody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ru-RU" smtClean="0"/>
          </a:p>
          <a:p>
            <a:pPr eaLnBrk="1" hangingPunct="1">
              <a:buFontTx/>
              <a:buNone/>
            </a:pPr>
            <a:r>
              <a:rPr lang="ru-RU" b="1" smtClean="0">
                <a:hlinkClick r:id="rId3" action="ppaction://hlinksldjump"/>
              </a:rPr>
              <a:t>1. 3 </a:t>
            </a:r>
            <a:endParaRPr lang="ru-RU" b="1" smtClean="0"/>
          </a:p>
          <a:p>
            <a:pPr eaLnBrk="1" hangingPunct="1">
              <a:buFontTx/>
              <a:buNone/>
            </a:pPr>
            <a:r>
              <a:rPr lang="ru-RU" b="1" smtClean="0">
                <a:hlinkClick r:id="rId3" action="ppaction://hlinksldjump"/>
              </a:rPr>
              <a:t>2. 4 </a:t>
            </a:r>
            <a:endParaRPr lang="ru-RU" b="1" smtClean="0"/>
          </a:p>
          <a:p>
            <a:pPr eaLnBrk="1" hangingPunct="1">
              <a:buFontTx/>
              <a:buNone/>
            </a:pPr>
            <a:r>
              <a:rPr lang="ru-RU" b="1" smtClean="0">
                <a:hlinkClick r:id="rId3" action="ppaction://hlinksldjump"/>
              </a:rPr>
              <a:t>3. 5</a:t>
            </a:r>
            <a:r>
              <a:rPr lang="ru-RU" smtClean="0">
                <a:hlinkClick r:id="rId3" action="ppaction://hlinksldjump"/>
              </a:rPr>
              <a:t> </a:t>
            </a:r>
            <a:endParaRPr lang="ru-RU" smtClean="0"/>
          </a:p>
          <a:p>
            <a:pPr eaLnBrk="1" hangingPunct="1">
              <a:buFontTx/>
              <a:buNone/>
            </a:pPr>
            <a:r>
              <a:rPr lang="ru-RU" b="1" smtClean="0">
                <a:hlinkClick r:id="rId4" action="ppaction://hlinksldjump"/>
              </a:rPr>
              <a:t>4. 6 </a:t>
            </a:r>
            <a:endParaRPr lang="ru-RU" b="1" smtClean="0"/>
          </a:p>
          <a:p>
            <a:pPr eaLnBrk="1" hangingPunct="1">
              <a:buFontTx/>
              <a:buNone/>
            </a:pPr>
            <a:endParaRPr lang="ru-RU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меню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Oval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051050" y="5157788"/>
            <a:ext cx="504825" cy="935037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2532" name="Oval 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132138" y="5229225"/>
            <a:ext cx="576262" cy="863600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2533" name="Oval 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211638" y="5229225"/>
            <a:ext cx="576262" cy="863600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2534" name="Oval 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5651500" y="5229225"/>
            <a:ext cx="576263" cy="863600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2535" name="Oval 7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2771775" y="3933825"/>
            <a:ext cx="504825" cy="719138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2536" name="Oval 8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211638" y="3933825"/>
            <a:ext cx="504825" cy="719138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2537" name="Oval 9"/>
          <p:cNvSpPr>
            <a:spLocks noChangeArrowheads="1"/>
          </p:cNvSpPr>
          <p:nvPr/>
        </p:nvSpPr>
        <p:spPr bwMode="auto">
          <a:xfrm>
            <a:off x="5508625" y="4005263"/>
            <a:ext cx="503238" cy="647700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2538" name="Oval 10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3924300" y="3068638"/>
            <a:ext cx="576263" cy="504825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65552" name="Picture 16" descr="ффффффф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2775" y="5373688"/>
            <a:ext cx="401637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Прямая соединительная линия 11"/>
          <p:cNvCxnSpPr/>
          <p:nvPr/>
        </p:nvCxnSpPr>
        <p:spPr>
          <a:xfrm>
            <a:off x="2124075" y="5589588"/>
            <a:ext cx="144463" cy="28733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V="1">
            <a:off x="2268538" y="5373688"/>
            <a:ext cx="212725" cy="50958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3203575" y="5589588"/>
            <a:ext cx="144463" cy="28733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V="1">
            <a:off x="3348038" y="5373688"/>
            <a:ext cx="214312" cy="50958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4284663" y="5589588"/>
            <a:ext cx="142875" cy="28733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V="1">
            <a:off x="4427538" y="5373688"/>
            <a:ext cx="214312" cy="50958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6.6605E-7 L 0.70244 -0.00578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655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122" y="-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 descr="кевекев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33375"/>
            <a:ext cx="9144000" cy="1143000"/>
          </a:xfrm>
        </p:spPr>
        <p:txBody>
          <a:bodyPr/>
          <a:lstStyle/>
          <a:p>
            <a:pPr algn="l" eaLnBrk="1" hangingPunct="1">
              <a:defRPr/>
            </a:pPr>
            <a:r>
              <a:rPr lang="ru-RU" sz="2400" b="1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 ячейке А1 размещено значение напряжения U,  а в ячейке B1 - значение сопротивления R. Какая формула должна быть внесена в ячейку С1 для  вычисления силы тока I по формуле закона Ома?</a:t>
            </a:r>
            <a:r>
              <a:rPr lang="ru-RU" sz="2400" smtClean="0"/>
              <a:t> </a:t>
            </a:r>
            <a:br>
              <a:rPr lang="ru-RU" sz="2400" smtClean="0"/>
            </a:br>
            <a:endParaRPr lang="ru-RU" sz="2400" smtClean="0"/>
          </a:p>
        </p:txBody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628775"/>
            <a:ext cx="82296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b="1" smtClean="0">
                <a:hlinkClick r:id="rId3" action="ppaction://hlinksldjump"/>
              </a:rPr>
              <a:t>1. I=U/R </a:t>
            </a:r>
            <a:endParaRPr lang="en-US" b="1" smtClean="0"/>
          </a:p>
          <a:p>
            <a:pPr eaLnBrk="1" hangingPunct="1">
              <a:buFontTx/>
              <a:buNone/>
            </a:pPr>
            <a:r>
              <a:rPr lang="en-US" b="1" smtClean="0">
                <a:hlinkClick r:id="rId3" action="ppaction://hlinksldjump"/>
              </a:rPr>
              <a:t>2. C1=A1/B1 </a:t>
            </a:r>
            <a:endParaRPr lang="en-US" b="1" smtClean="0"/>
          </a:p>
          <a:p>
            <a:pPr eaLnBrk="1" hangingPunct="1">
              <a:buFontTx/>
              <a:buNone/>
            </a:pPr>
            <a:r>
              <a:rPr lang="en-US" b="1" smtClean="0">
                <a:hlinkClick r:id="rId3" action="ppaction://hlinksldjump"/>
              </a:rPr>
              <a:t>3. =U/R</a:t>
            </a:r>
            <a:r>
              <a:rPr lang="en-US" smtClean="0">
                <a:hlinkClick r:id="rId3" action="ppaction://hlinksldjump"/>
              </a:rPr>
              <a:t> </a:t>
            </a:r>
            <a:endParaRPr lang="en-US" smtClean="0"/>
          </a:p>
          <a:p>
            <a:pPr eaLnBrk="1" hangingPunct="1">
              <a:buFontTx/>
              <a:buNone/>
            </a:pPr>
            <a:r>
              <a:rPr lang="en-US" b="1" smtClean="0">
                <a:hlinkClick r:id="rId4" action="ppaction://hlinksldjump"/>
              </a:rPr>
              <a:t>4. =A1/B1 </a:t>
            </a:r>
            <a:endParaRPr lang="ru-RU" b="1" smtClean="0"/>
          </a:p>
          <a:p>
            <a:pPr eaLnBrk="1" hangingPunct="1">
              <a:buFontTx/>
              <a:buNone/>
            </a:pPr>
            <a:r>
              <a:rPr lang="ru-RU" smtClean="0"/>
              <a:t> </a:t>
            </a:r>
          </a:p>
        </p:txBody>
      </p:sp>
      <p:pic>
        <p:nvPicPr>
          <p:cNvPr id="23557" name="Picture 5" descr="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3213100"/>
            <a:ext cx="508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5" descr="кевекев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04813"/>
            <a:ext cx="9144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b="1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Каково наиболее распространенное расширение в имени текстовых файлов?</a:t>
            </a:r>
            <a:r>
              <a:rPr lang="ru-RU" sz="3600" b="1" smtClean="0"/>
              <a:t> </a:t>
            </a:r>
            <a:br>
              <a:rPr lang="ru-RU" sz="3600" b="1" smtClean="0"/>
            </a:br>
            <a:endParaRPr lang="ru-RU" sz="3600" b="1" smtClean="0"/>
          </a:p>
        </p:txBody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ru-RU" b="1" smtClean="0">
                <a:hlinkClick r:id="rId3" action="ppaction://hlinksldjump"/>
              </a:rPr>
              <a:t>1. *.EXE </a:t>
            </a:r>
            <a:endParaRPr lang="ru-RU" b="1" smtClean="0"/>
          </a:p>
          <a:p>
            <a:pPr eaLnBrk="1" hangingPunct="1">
              <a:buFontTx/>
              <a:buNone/>
            </a:pPr>
            <a:r>
              <a:rPr lang="ru-RU" b="1" smtClean="0">
                <a:hlinkClick r:id="rId3" action="ppaction://hlinksldjump"/>
              </a:rPr>
              <a:t>2. *.BMP</a:t>
            </a:r>
            <a:r>
              <a:rPr lang="ru-RU" smtClean="0">
                <a:hlinkClick r:id="rId3" action="ppaction://hlinksldjump"/>
              </a:rPr>
              <a:t> </a:t>
            </a:r>
            <a:endParaRPr lang="ru-RU" smtClean="0"/>
          </a:p>
          <a:p>
            <a:pPr eaLnBrk="1" hangingPunct="1">
              <a:buFontTx/>
              <a:buNone/>
            </a:pPr>
            <a:r>
              <a:rPr lang="ru-RU" b="1" smtClean="0">
                <a:hlinkClick r:id="rId4" action="ppaction://hlinksldjump"/>
              </a:rPr>
              <a:t>3. *.TXT </a:t>
            </a:r>
            <a:endParaRPr lang="ru-RU" b="1" smtClean="0"/>
          </a:p>
          <a:p>
            <a:pPr eaLnBrk="1" hangingPunct="1">
              <a:buFontTx/>
              <a:buNone/>
            </a:pPr>
            <a:r>
              <a:rPr lang="ru-RU" b="1" smtClean="0">
                <a:hlinkClick r:id="rId3" action="ppaction://hlinksldjump"/>
              </a:rPr>
              <a:t>4. *.COM</a:t>
            </a:r>
            <a:endParaRPr lang="ru-RU" b="1" smtClean="0"/>
          </a:p>
        </p:txBody>
      </p:sp>
      <p:pic>
        <p:nvPicPr>
          <p:cNvPr id="24581" name="Picture 6" descr="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3213100"/>
            <a:ext cx="508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38" descr="кевекев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5400"/>
            <a:ext cx="9144000" cy="688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80" name="Rectangle 36"/>
          <p:cNvSpPr>
            <a:spLocks noGrp="1" noChangeArrowheads="1"/>
          </p:cNvSpPr>
          <p:nvPr>
            <p:ph type="title"/>
          </p:nvPr>
        </p:nvSpPr>
        <p:spPr>
          <a:xfrm>
            <a:off x="0" y="260350"/>
            <a:ext cx="9144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Какую строку будет занимать запись </a:t>
            </a:r>
            <a:r>
              <a:rPr lang="ru-RU" sz="28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Pentium</a:t>
            </a:r>
            <a:r>
              <a:rPr lang="ru-RU" sz="2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после проведения сортировки по возрастанию в поле "Опер. память"?</a:t>
            </a:r>
            <a:r>
              <a:rPr lang="ru-RU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br>
              <a:rPr lang="ru-RU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ru-RU" sz="28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560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859338" y="1628775"/>
            <a:ext cx="4041775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2800" b="1" smtClean="0">
                <a:hlinkClick r:id="rId3" action="ppaction://hlinksldjump"/>
              </a:rPr>
              <a:t>1. 1 </a:t>
            </a:r>
            <a:endParaRPr lang="ru-RU" sz="2800" b="1" smtClean="0"/>
          </a:p>
          <a:p>
            <a:pPr eaLnBrk="1" hangingPunct="1">
              <a:buFontTx/>
              <a:buNone/>
            </a:pPr>
            <a:r>
              <a:rPr lang="ru-RU" sz="2800" b="1" smtClean="0">
                <a:hlinkClick r:id="rId3" action="ppaction://hlinksldjump"/>
              </a:rPr>
              <a:t>2. 2</a:t>
            </a:r>
            <a:r>
              <a:rPr lang="ru-RU" sz="2800" smtClean="0">
                <a:hlinkClick r:id="rId3" action="ppaction://hlinksldjump"/>
              </a:rPr>
              <a:t> </a:t>
            </a:r>
            <a:endParaRPr lang="ru-RU" sz="2800" smtClean="0"/>
          </a:p>
          <a:p>
            <a:pPr eaLnBrk="1" hangingPunct="1">
              <a:buFontTx/>
              <a:buNone/>
            </a:pPr>
            <a:r>
              <a:rPr lang="ru-RU" sz="2800" b="1" smtClean="0">
                <a:hlinkClick r:id="rId4" action="ppaction://hlinksldjump"/>
              </a:rPr>
              <a:t>3. 3 </a:t>
            </a:r>
            <a:endParaRPr lang="ru-RU" sz="2800" b="1" smtClean="0"/>
          </a:p>
          <a:p>
            <a:pPr eaLnBrk="1" hangingPunct="1">
              <a:buFontTx/>
              <a:buNone/>
            </a:pPr>
            <a:r>
              <a:rPr lang="ru-RU" sz="2800" b="1" smtClean="0">
                <a:hlinkClick r:id="rId3" action="ppaction://hlinksldjump"/>
              </a:rPr>
              <a:t>4. 4 </a:t>
            </a:r>
            <a:endParaRPr lang="ru-RU" sz="2800" b="1" smtClean="0"/>
          </a:p>
        </p:txBody>
      </p:sp>
      <p:graphicFrame>
        <p:nvGraphicFramePr>
          <p:cNvPr id="57406" name="Group 62"/>
          <p:cNvGraphicFramePr>
            <a:graphicFrameLocks noGrp="1"/>
          </p:cNvGraphicFramePr>
          <p:nvPr>
            <p:ph sz="half" idx="2"/>
          </p:nvPr>
        </p:nvGraphicFramePr>
        <p:xfrm>
          <a:off x="250825" y="1628775"/>
          <a:ext cx="4105275" cy="2305050"/>
        </p:xfrm>
        <a:graphic>
          <a:graphicData uri="http://schemas.openxmlformats.org/drawingml/2006/table">
            <a:tbl>
              <a:tblPr/>
              <a:tblGrid>
                <a:gridCol w="288925"/>
                <a:gridCol w="1439863"/>
                <a:gridCol w="1008062"/>
                <a:gridCol w="1368425"/>
              </a:tblGrid>
              <a:tr h="574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Компьютер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Опер. память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Винчестер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Pentium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16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800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Мб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386DX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300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Мб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2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486DX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8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500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Мб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5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Pentium Pro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32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Гб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57408" name="Picture 64" descr="1230023252_koopamed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651500" y="5516563"/>
            <a:ext cx="636588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7.21554E-7 L 0.37482 -0.00347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574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33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64" descr="кевекев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419" name="Rectangle 27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b="1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Какие записи будут найдены после проведения поиска в числовом поле </a:t>
            </a:r>
            <a:br>
              <a:rPr lang="ru-RU" sz="3200" b="1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3200" b="1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"Опер. память" с условием &gt;8 ?</a:t>
            </a:r>
          </a:p>
        </p:txBody>
      </p:sp>
      <p:sp>
        <p:nvSpPr>
          <p:cNvPr id="2662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1557338"/>
            <a:ext cx="4038600" cy="45259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ru-RU" sz="24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400" smtClean="0"/>
              <a:t>     </a:t>
            </a:r>
            <a:r>
              <a:rPr lang="ru-RU" sz="2400" b="1" smtClean="0">
                <a:hlinkClick r:id="rId3" action="ppaction://hlinksldjump"/>
              </a:rPr>
              <a:t>1. 1,2</a:t>
            </a:r>
            <a:r>
              <a:rPr lang="ru-RU" sz="2400" smtClean="0">
                <a:hlinkClick r:id="rId3" action="ppaction://hlinksldjump"/>
              </a:rPr>
              <a:t> </a:t>
            </a:r>
            <a:endParaRPr lang="ru-RU" sz="24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400" smtClean="0"/>
              <a:t>     </a:t>
            </a:r>
            <a:r>
              <a:rPr lang="ru-RU" sz="2400" b="1" smtClean="0">
                <a:hlinkClick r:id="rId3" action="ppaction://hlinksldjump"/>
              </a:rPr>
              <a:t>2. 3,4</a:t>
            </a:r>
            <a:r>
              <a:rPr lang="ru-RU" sz="2400" smtClean="0">
                <a:hlinkClick r:id="rId3" action="ppaction://hlinksldjump"/>
              </a:rPr>
              <a:t> </a:t>
            </a:r>
            <a:endParaRPr lang="ru-RU" sz="24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400" smtClean="0"/>
              <a:t>     </a:t>
            </a:r>
            <a:r>
              <a:rPr lang="ru-RU" sz="2400" b="1" smtClean="0">
                <a:hlinkClick r:id="rId3" action="ppaction://hlinksldjump"/>
              </a:rPr>
              <a:t>3. 2,3</a:t>
            </a:r>
            <a:r>
              <a:rPr lang="ru-RU" sz="2400" smtClean="0">
                <a:hlinkClick r:id="rId3" action="ppaction://hlinksldjump"/>
              </a:rPr>
              <a:t> </a:t>
            </a:r>
            <a:endParaRPr lang="ru-RU" sz="24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400" b="1" smtClean="0"/>
              <a:t>     </a:t>
            </a:r>
            <a:r>
              <a:rPr lang="ru-RU" sz="2400" b="1" smtClean="0">
                <a:hlinkClick r:id="rId4" action="ppaction://hlinksldjump"/>
              </a:rPr>
              <a:t>4. 1,4 </a:t>
            </a:r>
            <a:endParaRPr lang="ru-RU" sz="2400" b="1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sz="2400" smtClean="0"/>
          </a:p>
        </p:txBody>
      </p:sp>
      <p:pic>
        <p:nvPicPr>
          <p:cNvPr id="26629" name="Picture 100" descr="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3213100"/>
            <a:ext cx="508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9493" name="Group 101"/>
          <p:cNvGraphicFramePr>
            <a:graphicFrameLocks noGrp="1"/>
          </p:cNvGraphicFramePr>
          <p:nvPr>
            <p:ph sz="half" idx="2"/>
          </p:nvPr>
        </p:nvGraphicFramePr>
        <p:xfrm>
          <a:off x="2843213" y="1773238"/>
          <a:ext cx="4105275" cy="3346451"/>
        </p:xfrm>
        <a:graphic>
          <a:graphicData uri="http://schemas.openxmlformats.org/drawingml/2006/table">
            <a:tbl>
              <a:tblPr/>
              <a:tblGrid>
                <a:gridCol w="290512"/>
                <a:gridCol w="1438275"/>
                <a:gridCol w="1008063"/>
                <a:gridCol w="1368425"/>
              </a:tblGrid>
              <a:tr h="11969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Компьютер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Опер. память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Винчестер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2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Pentium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16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800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Мб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2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386DX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300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Мб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2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486DX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8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500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Мб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2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Pentium Pro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32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Гб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4" descr="кевекев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49275"/>
            <a:ext cx="9144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b="1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Процесс, в ходе которого файлы записываются в секторы, расположенные последовательно друг за другом – это</a:t>
            </a:r>
            <a:br>
              <a:rPr lang="ru-RU" sz="3200" b="1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ru-RU" sz="3200" b="1" smtClean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916113"/>
            <a:ext cx="8229600" cy="4495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b="1" smtClean="0">
                <a:hlinkClick r:id="rId3" action="ppaction://hlinksldjump"/>
              </a:rPr>
              <a:t>1. фрагментация</a:t>
            </a:r>
            <a:endParaRPr lang="ru-RU" b="1" smtClean="0"/>
          </a:p>
          <a:p>
            <a:pPr eaLnBrk="1" hangingPunct="1">
              <a:buFontTx/>
              <a:buNone/>
            </a:pPr>
            <a:r>
              <a:rPr lang="ru-RU" b="1" smtClean="0">
                <a:hlinkClick r:id="rId3" action="ppaction://hlinksldjump"/>
              </a:rPr>
              <a:t>2. дискретизация</a:t>
            </a:r>
            <a:endParaRPr lang="ru-RU" b="1" smtClean="0"/>
          </a:p>
          <a:p>
            <a:pPr eaLnBrk="1" hangingPunct="1">
              <a:buFontTx/>
              <a:buNone/>
            </a:pPr>
            <a:r>
              <a:rPr lang="ru-RU" b="1" smtClean="0">
                <a:hlinkClick r:id="rId4" action="ppaction://hlinksldjump"/>
              </a:rPr>
              <a:t>3.</a:t>
            </a:r>
            <a:r>
              <a:rPr lang="ru-RU" smtClean="0">
                <a:hlinkClick r:id="rId4" action="ppaction://hlinksldjump"/>
              </a:rPr>
              <a:t> </a:t>
            </a:r>
            <a:r>
              <a:rPr lang="ru-RU" b="1" smtClean="0">
                <a:hlinkClick r:id="rId4" action="ppaction://hlinksldjump"/>
              </a:rPr>
              <a:t>дефрагментация</a:t>
            </a:r>
            <a:endParaRPr lang="ru-RU" b="1" smtClean="0"/>
          </a:p>
          <a:p>
            <a:pPr eaLnBrk="1" hangingPunct="1">
              <a:buFontTx/>
              <a:buNone/>
            </a:pPr>
            <a:r>
              <a:rPr lang="ru-RU" b="1" smtClean="0">
                <a:hlinkClick r:id="rId3" action="ppaction://hlinksldjump"/>
              </a:rPr>
              <a:t>4. определенность</a:t>
            </a:r>
            <a:endParaRPr lang="ru-RU" b="1" smtClean="0"/>
          </a:p>
          <a:p>
            <a:pPr eaLnBrk="1" hangingPunct="1"/>
            <a:endParaRPr lang="ru-RU" b="1" smtClean="0"/>
          </a:p>
        </p:txBody>
      </p:sp>
      <p:pic>
        <p:nvPicPr>
          <p:cNvPr id="27653" name="Picture 5" descr="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3213100"/>
            <a:ext cx="508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меню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Oval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051050" y="5157788"/>
            <a:ext cx="504825" cy="935037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8676" name="Oval 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132138" y="5229225"/>
            <a:ext cx="576262" cy="863600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8677" name="Oval 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211638" y="5229225"/>
            <a:ext cx="576262" cy="863600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8678" name="Oval 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5651500" y="5229225"/>
            <a:ext cx="576263" cy="863600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8679" name="Oval 7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2771775" y="3933825"/>
            <a:ext cx="504825" cy="719138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8680" name="Oval 8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211638" y="3933825"/>
            <a:ext cx="504825" cy="719138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8681" name="Oval 9"/>
          <p:cNvSpPr>
            <a:spLocks noChangeArrowheads="1"/>
          </p:cNvSpPr>
          <p:nvPr/>
        </p:nvSpPr>
        <p:spPr bwMode="auto">
          <a:xfrm>
            <a:off x="5508625" y="4005263"/>
            <a:ext cx="503238" cy="647700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8682" name="Oval 10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3924300" y="3068638"/>
            <a:ext cx="576263" cy="504825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66577" name="Picture 17" descr="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4221163"/>
            <a:ext cx="382587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Прямая соединительная линия 11"/>
          <p:cNvCxnSpPr/>
          <p:nvPr/>
        </p:nvCxnSpPr>
        <p:spPr>
          <a:xfrm>
            <a:off x="2124075" y="5589588"/>
            <a:ext cx="144463" cy="28733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V="1">
            <a:off x="2268538" y="5373688"/>
            <a:ext cx="212725" cy="50958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3203575" y="5661025"/>
            <a:ext cx="144463" cy="28892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V="1">
            <a:off x="3348038" y="5445125"/>
            <a:ext cx="214312" cy="51117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4284663" y="5661025"/>
            <a:ext cx="142875" cy="28892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V="1">
            <a:off x="4427538" y="5445125"/>
            <a:ext cx="214312" cy="51117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5724525" y="5661025"/>
            <a:ext cx="142875" cy="28892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V="1">
            <a:off x="5867400" y="5445125"/>
            <a:ext cx="214313" cy="51117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6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665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6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4" descr="вапвпавап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1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49275"/>
            <a:ext cx="9144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b="1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Какое количество информации будет содержаться на странице печатного текста при использовании 32-х символьного алфавита (на странице 60 строк по 56 символов) Ответ в байтах:</a:t>
            </a:r>
          </a:p>
        </p:txBody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2133600"/>
            <a:ext cx="8229600" cy="4525963"/>
          </a:xfrm>
        </p:spPr>
        <p:txBody>
          <a:bodyPr/>
          <a:lstStyle/>
          <a:p>
            <a:pPr marL="609600" indent="-609600" eaLnBrk="1" hangingPunct="1">
              <a:buFontTx/>
              <a:buAutoNum type="arabicPeriod"/>
            </a:pPr>
            <a:r>
              <a:rPr lang="ru-RU" b="1" smtClean="0">
                <a:hlinkClick r:id="rId3" action="ppaction://hlinksldjump"/>
              </a:rPr>
              <a:t>3360</a:t>
            </a:r>
            <a:r>
              <a:rPr lang="ru-RU" b="1" smtClean="0"/>
              <a:t>  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ru-RU" b="1" smtClean="0">
                <a:hlinkClick r:id="rId3" action="ppaction://hlinksldjump"/>
              </a:rPr>
              <a:t>16800 </a:t>
            </a:r>
            <a:endParaRPr lang="ru-RU" b="1" smtClean="0"/>
          </a:p>
          <a:p>
            <a:pPr marL="609600" indent="-609600" eaLnBrk="1" hangingPunct="1">
              <a:buFontTx/>
              <a:buAutoNum type="arabicPeriod"/>
            </a:pPr>
            <a:r>
              <a:rPr lang="ru-RU" b="1" smtClean="0">
                <a:hlinkClick r:id="rId3" action="ppaction://hlinksldjump"/>
              </a:rPr>
              <a:t>4,05</a:t>
            </a:r>
            <a:r>
              <a:rPr lang="ru-RU" smtClean="0"/>
              <a:t> 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ru-RU" b="1" smtClean="0">
                <a:hlinkClick r:id="rId4" action="ppaction://hlinksldjump"/>
              </a:rPr>
              <a:t>2100</a:t>
            </a:r>
            <a:r>
              <a:rPr lang="ru-RU" b="1" smtClean="0"/>
              <a:t> </a:t>
            </a:r>
          </a:p>
          <a:p>
            <a:pPr marL="609600" indent="-609600" eaLnBrk="1" hangingPunct="1"/>
            <a:endParaRPr lang="ru-RU" b="1" smtClean="0"/>
          </a:p>
        </p:txBody>
      </p:sp>
      <p:pic>
        <p:nvPicPr>
          <p:cNvPr id="29701" name="Picture 5" descr="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5229225"/>
            <a:ext cx="508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4" descr="вапвпавап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> </a:t>
            </a:r>
            <a:r>
              <a:rPr lang="ru-RU" sz="2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Модем, передающий информацию со скоростью 28 800 бит/с, может передать две страницы текста (3600 байт) в течение ...</a:t>
            </a:r>
            <a:r>
              <a:rPr lang="ru-RU" sz="2800" b="1" dirty="0" smtClean="0"/>
              <a:t> </a:t>
            </a:r>
          </a:p>
        </p:txBody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989138"/>
            <a:ext cx="8229600" cy="4495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b="1" smtClean="0">
                <a:hlinkClick r:id="rId3" action="ppaction://hlinksldjump"/>
              </a:rPr>
              <a:t>1. 1 минуты </a:t>
            </a:r>
            <a:endParaRPr lang="ru-RU" b="1" smtClean="0"/>
          </a:p>
          <a:p>
            <a:pPr eaLnBrk="1" hangingPunct="1">
              <a:buFontTx/>
              <a:buNone/>
            </a:pPr>
            <a:r>
              <a:rPr lang="ru-RU" b="1" smtClean="0">
                <a:hlinkClick r:id="rId3" action="ppaction://hlinksldjump"/>
              </a:rPr>
              <a:t>2. 1 часа</a:t>
            </a:r>
            <a:r>
              <a:rPr lang="ru-RU" smtClean="0">
                <a:hlinkClick r:id="rId3" action="ppaction://hlinksldjump"/>
              </a:rPr>
              <a:t> </a:t>
            </a:r>
            <a:endParaRPr lang="ru-RU" smtClean="0"/>
          </a:p>
          <a:p>
            <a:pPr eaLnBrk="1" hangingPunct="1">
              <a:buFontTx/>
              <a:buNone/>
            </a:pPr>
            <a:r>
              <a:rPr lang="ru-RU" b="1" smtClean="0">
                <a:hlinkClick r:id="rId4" action="ppaction://hlinksldjump"/>
              </a:rPr>
              <a:t>3. 1 секунды </a:t>
            </a:r>
            <a:endParaRPr lang="ru-RU" b="1" smtClean="0"/>
          </a:p>
          <a:p>
            <a:pPr eaLnBrk="1" hangingPunct="1">
              <a:buFontTx/>
              <a:buNone/>
            </a:pPr>
            <a:r>
              <a:rPr lang="ru-RU" b="1" smtClean="0">
                <a:hlinkClick r:id="rId3" action="ppaction://hlinksldjump"/>
              </a:rPr>
              <a:t>4. 1 дня</a:t>
            </a:r>
            <a:r>
              <a:rPr lang="ru-RU" smtClean="0">
                <a:hlinkClick r:id="rId3" action="ppaction://hlinksldjump"/>
              </a:rPr>
              <a:t> </a:t>
            </a:r>
            <a:endParaRPr lang="ru-RU" smtClean="0"/>
          </a:p>
        </p:txBody>
      </p:sp>
      <p:pic>
        <p:nvPicPr>
          <p:cNvPr id="58375" name="Picture 7" descr="ыыыы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5876925"/>
            <a:ext cx="504825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7" name="Picture 9" descr="ыыыы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5876925"/>
            <a:ext cx="504825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2.5E-6 -4.07031E-6 L 0.37413 -4.07031E-6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583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98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903 -4.07031E-6 L 0.31111 -4.07031E-6 " pathEditMode="relative" rAng="0" ptsTypes="AA">
                                      <p:cBhvr>
                                        <p:cTn id="8" dur="3000" fill="hold"/>
                                        <p:tgtEl>
                                          <p:spTgt spid="583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0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5" descr="меню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3" name="Picture 21" descr="ффффффф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2775" y="5373688"/>
            <a:ext cx="401637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Oval 7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051050" y="5157788"/>
            <a:ext cx="504825" cy="935037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101" name="Oval 8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132138" y="5229225"/>
            <a:ext cx="576262" cy="863600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102" name="Oval 9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4211638" y="5229225"/>
            <a:ext cx="576262" cy="863600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103" name="Oval 10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5651500" y="5229225"/>
            <a:ext cx="576263" cy="863600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104" name="Oval 1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2771775" y="3933825"/>
            <a:ext cx="504825" cy="719138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105" name="Oval 12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211638" y="3933825"/>
            <a:ext cx="504825" cy="719138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106" name="Oval 13"/>
          <p:cNvSpPr>
            <a:spLocks noChangeArrowheads="1"/>
          </p:cNvSpPr>
          <p:nvPr/>
        </p:nvSpPr>
        <p:spPr bwMode="auto">
          <a:xfrm>
            <a:off x="5508625" y="4005263"/>
            <a:ext cx="503238" cy="647700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107" name="Oval 14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3924300" y="3068638"/>
            <a:ext cx="576263" cy="504825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  <p:custDataLst>
      <p:tags r:id="rId1"/>
    </p:custDataLst>
  </p:cSld>
  <p:clrMapOvr>
    <a:masterClrMapping/>
  </p:clrMapOvr>
  <p:transition advClick="0" advTm="0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6.6605E-7 L 0.30104 -0.00578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30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52" y="-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4" descr="вапвпавап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4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836613"/>
            <a:ext cx="9144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Определить количество информации, которое содержится на печатном листе бумаги (двусторонняя печать), если на одной стороне умещается 40 строк по 67 символов в строке. Если на один символ (букву, цифру, знак, знак препинания, пробел) приходится 8 бит информации или 1 байт. (Ответ дайте в байтах)</a:t>
            </a:r>
          </a:p>
        </p:txBody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997200"/>
            <a:ext cx="8229600" cy="4525963"/>
          </a:xfrm>
        </p:spPr>
        <p:txBody>
          <a:bodyPr/>
          <a:lstStyle/>
          <a:p>
            <a:pPr eaLnBrk="1" hangingPunct="1"/>
            <a:endParaRPr lang="ru-RU" smtClean="0"/>
          </a:p>
          <a:p>
            <a:pPr eaLnBrk="1" hangingPunct="1">
              <a:buFontTx/>
              <a:buNone/>
            </a:pPr>
            <a:r>
              <a:rPr lang="ru-RU" b="1" smtClean="0">
                <a:hlinkClick r:id="rId3" action="ppaction://hlinksldjump"/>
              </a:rPr>
              <a:t>1. 2680 </a:t>
            </a:r>
            <a:endParaRPr lang="ru-RU" b="1" smtClean="0"/>
          </a:p>
          <a:p>
            <a:pPr eaLnBrk="1" hangingPunct="1">
              <a:buFontTx/>
              <a:buNone/>
            </a:pPr>
            <a:r>
              <a:rPr lang="ru-RU" b="1" smtClean="0">
                <a:hlinkClick r:id="rId3" action="ppaction://hlinksldjump"/>
              </a:rPr>
              <a:t>2. 5,23</a:t>
            </a:r>
            <a:r>
              <a:rPr lang="ru-RU" smtClean="0">
                <a:hlinkClick r:id="rId3" action="ppaction://hlinksldjump"/>
              </a:rPr>
              <a:t> </a:t>
            </a:r>
            <a:endParaRPr lang="ru-RU" smtClean="0"/>
          </a:p>
          <a:p>
            <a:pPr eaLnBrk="1" hangingPunct="1">
              <a:buFontTx/>
              <a:buNone/>
            </a:pPr>
            <a:r>
              <a:rPr lang="ru-RU" smtClean="0">
                <a:hlinkClick r:id="rId4" action="ppaction://hlinksldjump"/>
              </a:rPr>
              <a:t>3. </a:t>
            </a:r>
            <a:r>
              <a:rPr lang="ru-RU" b="1" smtClean="0">
                <a:hlinkClick r:id="rId4" action="ppaction://hlinksldjump"/>
              </a:rPr>
              <a:t>5360 </a:t>
            </a:r>
            <a:endParaRPr lang="ru-RU" b="1" smtClean="0"/>
          </a:p>
          <a:p>
            <a:pPr eaLnBrk="1" hangingPunct="1">
              <a:buFontTx/>
              <a:buNone/>
            </a:pPr>
            <a:r>
              <a:rPr lang="ru-RU" b="1" smtClean="0">
                <a:hlinkClick r:id="rId3" action="ppaction://hlinksldjump"/>
              </a:rPr>
              <a:t>4. 42880 </a:t>
            </a:r>
            <a:endParaRPr lang="ru-RU" b="1" smtClean="0"/>
          </a:p>
        </p:txBody>
      </p:sp>
      <p:pic>
        <p:nvPicPr>
          <p:cNvPr id="31749" name="Picture 5" descr="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5300663"/>
            <a:ext cx="508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меню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Oval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051050" y="5157788"/>
            <a:ext cx="504825" cy="935037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2772" name="Oval 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132138" y="5229225"/>
            <a:ext cx="576262" cy="863600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2773" name="Oval 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211638" y="5229225"/>
            <a:ext cx="576262" cy="863600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2774" name="Oval 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5651500" y="5229225"/>
            <a:ext cx="576263" cy="863600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2775" name="Oval 7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2771775" y="3933825"/>
            <a:ext cx="504825" cy="719138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2776" name="Oval 8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211638" y="3933825"/>
            <a:ext cx="504825" cy="719138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2777" name="Oval 9"/>
          <p:cNvSpPr>
            <a:spLocks noChangeArrowheads="1"/>
          </p:cNvSpPr>
          <p:nvPr/>
        </p:nvSpPr>
        <p:spPr bwMode="auto">
          <a:xfrm>
            <a:off x="5508625" y="4005263"/>
            <a:ext cx="503238" cy="647700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2778" name="Oval 10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3924300" y="3068638"/>
            <a:ext cx="576263" cy="504825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67601" name="Picture 17" descr="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4221163"/>
            <a:ext cx="382587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Прямая соединительная линия 11"/>
          <p:cNvCxnSpPr/>
          <p:nvPr/>
        </p:nvCxnSpPr>
        <p:spPr>
          <a:xfrm>
            <a:off x="2124075" y="5661025"/>
            <a:ext cx="144463" cy="28892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V="1">
            <a:off x="2268538" y="5445125"/>
            <a:ext cx="212725" cy="51117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3276600" y="5661025"/>
            <a:ext cx="142875" cy="28892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V="1">
            <a:off x="3419475" y="5445125"/>
            <a:ext cx="214313" cy="51117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4356100" y="5661025"/>
            <a:ext cx="144463" cy="28892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V="1">
            <a:off x="4500563" y="5445125"/>
            <a:ext cx="214312" cy="51117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5795963" y="5589588"/>
            <a:ext cx="144462" cy="28733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V="1">
            <a:off x="5940425" y="5373688"/>
            <a:ext cx="214313" cy="50958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5651500" y="4365625"/>
            <a:ext cx="144463" cy="28733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V="1">
            <a:off x="5795963" y="4149725"/>
            <a:ext cx="214312" cy="509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7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676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7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4" descr="вапвпавап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813"/>
            <a:ext cx="9144000" cy="688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Переведите 27262976 бит в </a:t>
            </a:r>
            <a:r>
              <a:rPr lang="ru-RU" sz="40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Мбайты</a:t>
            </a:r>
            <a:endParaRPr lang="ru-RU" sz="4000" b="1" dirty="0" smtClean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  <a:p>
            <a:pPr eaLnBrk="1" hangingPunct="1">
              <a:buFontTx/>
              <a:buNone/>
            </a:pPr>
            <a:r>
              <a:rPr lang="ru-RU" b="1" smtClean="0">
                <a:hlinkClick r:id="rId3" action="ppaction://hlinksldjump"/>
              </a:rPr>
              <a:t>1. 3328 </a:t>
            </a:r>
            <a:endParaRPr lang="ru-RU" b="1" smtClean="0"/>
          </a:p>
          <a:p>
            <a:pPr eaLnBrk="1" hangingPunct="1">
              <a:buFontTx/>
              <a:buNone/>
            </a:pPr>
            <a:r>
              <a:rPr lang="ru-RU" b="1" smtClean="0">
                <a:hlinkClick r:id="rId3" action="ppaction://hlinksldjump"/>
              </a:rPr>
              <a:t>2. 3024</a:t>
            </a:r>
            <a:r>
              <a:rPr lang="ru-RU" smtClean="0">
                <a:hlinkClick r:id="rId3" action="ppaction://hlinksldjump"/>
              </a:rPr>
              <a:t> </a:t>
            </a:r>
            <a:endParaRPr lang="ru-RU" smtClean="0"/>
          </a:p>
          <a:p>
            <a:pPr eaLnBrk="1" hangingPunct="1">
              <a:buFontTx/>
              <a:buNone/>
            </a:pPr>
            <a:r>
              <a:rPr lang="ru-RU" smtClean="0">
                <a:hlinkClick r:id="rId4" action="ppaction://hlinksldjump"/>
              </a:rPr>
              <a:t>3. </a:t>
            </a:r>
            <a:r>
              <a:rPr lang="ru-RU" b="1" smtClean="0">
                <a:hlinkClick r:id="rId4" action="ppaction://hlinksldjump"/>
              </a:rPr>
              <a:t>3,25 </a:t>
            </a:r>
            <a:endParaRPr lang="ru-RU" b="1" smtClean="0"/>
          </a:p>
          <a:p>
            <a:pPr eaLnBrk="1" hangingPunct="1">
              <a:buFontTx/>
              <a:buNone/>
            </a:pPr>
            <a:r>
              <a:rPr lang="ru-RU" b="1" smtClean="0">
                <a:hlinkClick r:id="rId3" action="ppaction://hlinksldjump"/>
              </a:rPr>
              <a:t>4. 3,12</a:t>
            </a:r>
            <a:endParaRPr lang="ru-RU" b="1" smtClean="0"/>
          </a:p>
        </p:txBody>
      </p:sp>
      <p:pic>
        <p:nvPicPr>
          <p:cNvPr id="33797" name="Picture 5" descr="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5157788"/>
            <a:ext cx="508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6" descr="ыыыы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2775" y="5661025"/>
            <a:ext cx="433387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8.33333E-7 0.01064 L 0.62222 0.01064 L 0.62222 0.21207 " pathEditMode="relative" rAng="0" ptsTypes="AAA">
                                      <p:cBhvr>
                                        <p:cTn id="6" dur="5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111" y="100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4" descr="вапвпавап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49275"/>
            <a:ext cx="9144000" cy="1714500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Файл, содержащий черно-белый квадратный рисунок, имеет объем </a:t>
            </a:r>
            <a:br>
              <a:rPr lang="ru-RU" sz="32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32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200 байт. Оцените: какой размер рисунка (в пикселях)?</a:t>
            </a:r>
            <a:r>
              <a:rPr lang="ru-RU" sz="40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br>
              <a:rPr lang="ru-RU" sz="40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ru-RU" sz="4000" dirty="0" smtClean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332038"/>
            <a:ext cx="8229600" cy="452596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b="1" smtClean="0">
                <a:hlinkClick r:id="rId3" action="ppaction://hlinksldjump"/>
              </a:rPr>
              <a:t>1. 1000*1000 </a:t>
            </a:r>
            <a:endParaRPr lang="ru-RU" b="1" smtClean="0"/>
          </a:p>
          <a:p>
            <a:pPr eaLnBrk="1" hangingPunct="1">
              <a:buFontTx/>
              <a:buNone/>
            </a:pPr>
            <a:r>
              <a:rPr lang="ru-RU" b="1" smtClean="0">
                <a:hlinkClick r:id="rId4" action="ppaction://hlinksldjump"/>
              </a:rPr>
              <a:t>2. 40*40 </a:t>
            </a:r>
            <a:endParaRPr lang="ru-RU" b="1" smtClean="0"/>
          </a:p>
          <a:p>
            <a:pPr eaLnBrk="1" hangingPunct="1">
              <a:buFontTx/>
              <a:buNone/>
            </a:pPr>
            <a:r>
              <a:rPr lang="ru-RU" b="1" smtClean="0">
                <a:hlinkClick r:id="rId3" action="ppaction://hlinksldjump"/>
              </a:rPr>
              <a:t>3. 1*1 </a:t>
            </a:r>
            <a:endParaRPr lang="ru-RU" b="1" smtClean="0"/>
          </a:p>
          <a:p>
            <a:pPr eaLnBrk="1" hangingPunct="1">
              <a:buFontTx/>
              <a:buNone/>
            </a:pPr>
            <a:r>
              <a:rPr lang="ru-RU" b="1" smtClean="0">
                <a:hlinkClick r:id="rId3" action="ppaction://hlinksldjump"/>
              </a:rPr>
              <a:t>4. 100*100</a:t>
            </a:r>
            <a:r>
              <a:rPr lang="ru-RU" smtClean="0">
                <a:hlinkClick r:id="rId3" action="ppaction://hlinksldjump"/>
              </a:rPr>
              <a:t> </a:t>
            </a:r>
            <a:endParaRPr lang="ru-RU" smtClean="0"/>
          </a:p>
        </p:txBody>
      </p:sp>
      <p:pic>
        <p:nvPicPr>
          <p:cNvPr id="34821" name="Picture 5" descr="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5157788"/>
            <a:ext cx="508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4" descr="вапвпавап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5175"/>
            <a:ext cx="9144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b="1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Какое количество символов содержится на странице энциклопедического словаря, если в памяти компьютера эта страница занимает 13 Кб? (количество бит информации, приходящейся на один символ, равно 8 бит.)</a:t>
            </a:r>
          </a:p>
        </p:txBody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708275"/>
            <a:ext cx="82296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b="1" smtClean="0">
                <a:hlinkClick r:id="rId3" action="ppaction://hlinksldjump"/>
              </a:rPr>
              <a:t>1. 13</a:t>
            </a:r>
            <a:endParaRPr lang="ru-RU" b="1" smtClean="0"/>
          </a:p>
          <a:p>
            <a:pPr eaLnBrk="1" hangingPunct="1">
              <a:buFontTx/>
              <a:buNone/>
            </a:pPr>
            <a:r>
              <a:rPr lang="ru-RU" b="1" smtClean="0">
                <a:hlinkClick r:id="rId3" action="ppaction://hlinksldjump"/>
              </a:rPr>
              <a:t>2. 106496</a:t>
            </a:r>
            <a:r>
              <a:rPr lang="ru-RU" smtClean="0">
                <a:hlinkClick r:id="rId3" action="ppaction://hlinksldjump"/>
              </a:rPr>
              <a:t> </a:t>
            </a:r>
            <a:endParaRPr lang="ru-RU" smtClean="0"/>
          </a:p>
          <a:p>
            <a:pPr eaLnBrk="1" hangingPunct="1">
              <a:buFontTx/>
              <a:buNone/>
            </a:pPr>
            <a:r>
              <a:rPr lang="ru-RU" smtClean="0">
                <a:hlinkClick r:id="rId4" action="ppaction://hlinksldjump"/>
              </a:rPr>
              <a:t>3. </a:t>
            </a:r>
            <a:r>
              <a:rPr lang="ru-RU" b="1" smtClean="0">
                <a:hlinkClick r:id="rId4" action="ppaction://hlinksldjump"/>
              </a:rPr>
              <a:t>13312</a:t>
            </a:r>
            <a:endParaRPr lang="ru-RU" b="1" smtClean="0"/>
          </a:p>
          <a:p>
            <a:pPr eaLnBrk="1" hangingPunct="1">
              <a:buFontTx/>
              <a:buNone/>
            </a:pPr>
            <a:r>
              <a:rPr lang="ru-RU" b="1" smtClean="0">
                <a:hlinkClick r:id="rId3" action="ppaction://hlinksldjump"/>
              </a:rPr>
              <a:t>4. 2304</a:t>
            </a:r>
            <a:endParaRPr lang="ru-RU" b="1" smtClean="0"/>
          </a:p>
        </p:txBody>
      </p:sp>
      <p:pic>
        <p:nvPicPr>
          <p:cNvPr id="35845" name="Picture 5" descr="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5157788"/>
            <a:ext cx="508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меню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Oval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051050" y="5157788"/>
            <a:ext cx="504825" cy="935037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6868" name="Oval 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132138" y="5229225"/>
            <a:ext cx="576262" cy="863600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6869" name="Oval 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211638" y="5229225"/>
            <a:ext cx="576262" cy="863600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6870" name="Oval 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5651500" y="5229225"/>
            <a:ext cx="576263" cy="863600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6871" name="Oval 7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2771775" y="3933825"/>
            <a:ext cx="504825" cy="719138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6872" name="Oval 8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211638" y="3933825"/>
            <a:ext cx="504825" cy="719138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6873" name="Oval 9"/>
          <p:cNvSpPr>
            <a:spLocks noChangeArrowheads="1"/>
          </p:cNvSpPr>
          <p:nvPr/>
        </p:nvSpPr>
        <p:spPr bwMode="auto">
          <a:xfrm>
            <a:off x="5508625" y="4005263"/>
            <a:ext cx="503238" cy="647700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6874" name="Oval 10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3924300" y="3068638"/>
            <a:ext cx="576263" cy="504825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68626" name="Picture 18" descr="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4221163"/>
            <a:ext cx="382587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Прямая соединительная линия 11"/>
          <p:cNvCxnSpPr/>
          <p:nvPr/>
        </p:nvCxnSpPr>
        <p:spPr>
          <a:xfrm>
            <a:off x="2124075" y="5661025"/>
            <a:ext cx="144463" cy="28892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V="1">
            <a:off x="2268538" y="5445125"/>
            <a:ext cx="212725" cy="51117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3276600" y="5661025"/>
            <a:ext cx="142875" cy="28892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V="1">
            <a:off x="3419475" y="5445125"/>
            <a:ext cx="214313" cy="51117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4356100" y="5661025"/>
            <a:ext cx="144463" cy="28892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V="1">
            <a:off x="4500563" y="5445125"/>
            <a:ext cx="214312" cy="51117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5795963" y="5661025"/>
            <a:ext cx="144462" cy="28892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V="1">
            <a:off x="5940425" y="5445125"/>
            <a:ext cx="214313" cy="51117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5651500" y="4365625"/>
            <a:ext cx="144463" cy="28733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V="1">
            <a:off x="5795963" y="4149725"/>
            <a:ext cx="214312" cy="509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4284663" y="4365625"/>
            <a:ext cx="142875" cy="28733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V="1">
            <a:off x="4427538" y="4149725"/>
            <a:ext cx="214312" cy="509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8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686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8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4" descr="вапвпавап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76250"/>
            <a:ext cx="9144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3200" b="1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Сколько дискет объемом 1.37 Мб необходимо для сохранения информации с винчестера объемом 40 Гб?</a:t>
            </a:r>
            <a:r>
              <a:rPr lang="ru-RU" sz="3200" smtClean="0"/>
              <a:t> </a:t>
            </a:r>
          </a:p>
        </p:txBody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buFontTx/>
              <a:buNone/>
            </a:pPr>
            <a:endParaRPr lang="ru-RU" smtClean="0"/>
          </a:p>
          <a:p>
            <a:pPr marL="609600" indent="-609600" eaLnBrk="1" hangingPunct="1">
              <a:buFontTx/>
              <a:buNone/>
            </a:pPr>
            <a:r>
              <a:rPr lang="ru-RU" b="1" smtClean="0">
                <a:hlinkClick r:id="rId3" action="ppaction://hlinksldjump"/>
              </a:rPr>
              <a:t>1. 40960</a:t>
            </a:r>
            <a:r>
              <a:rPr lang="ru-RU" smtClean="0">
                <a:hlinkClick r:id="rId3" action="ppaction://hlinksldjump"/>
              </a:rPr>
              <a:t> </a:t>
            </a:r>
            <a:endParaRPr lang="ru-RU" smtClean="0"/>
          </a:p>
          <a:p>
            <a:pPr marL="609600" indent="-609600" eaLnBrk="1" hangingPunct="1">
              <a:buFontTx/>
              <a:buNone/>
            </a:pPr>
            <a:r>
              <a:rPr lang="ru-RU" b="1" smtClean="0">
                <a:hlinkClick r:id="rId4" action="ppaction://hlinksldjump"/>
              </a:rPr>
              <a:t>2. 29897</a:t>
            </a:r>
            <a:r>
              <a:rPr lang="ru-RU" smtClean="0">
                <a:hlinkClick r:id="rId4" action="ppaction://hlinksldjump"/>
              </a:rPr>
              <a:t> </a:t>
            </a:r>
            <a:endParaRPr lang="ru-RU" smtClean="0"/>
          </a:p>
          <a:p>
            <a:pPr marL="609600" indent="-609600" eaLnBrk="1" hangingPunct="1">
              <a:buFontTx/>
              <a:buNone/>
            </a:pPr>
            <a:r>
              <a:rPr lang="ru-RU" b="1" smtClean="0">
                <a:hlinkClick r:id="rId3" action="ppaction://hlinksldjump"/>
              </a:rPr>
              <a:t>3. 30214</a:t>
            </a:r>
            <a:endParaRPr lang="ru-RU" b="1" smtClean="0"/>
          </a:p>
          <a:p>
            <a:pPr marL="609600" indent="-609600" eaLnBrk="1" hangingPunct="1">
              <a:buFontTx/>
              <a:buNone/>
            </a:pPr>
            <a:r>
              <a:rPr lang="ru-RU" b="1" smtClean="0">
                <a:hlinkClick r:id="rId3" action="ppaction://hlinksldjump"/>
              </a:rPr>
              <a:t>4. 26451</a:t>
            </a:r>
            <a:endParaRPr lang="ru-RU" b="1" smtClean="0"/>
          </a:p>
        </p:txBody>
      </p:sp>
      <p:pic>
        <p:nvPicPr>
          <p:cNvPr id="37893" name="Picture 5" descr="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5157788"/>
            <a:ext cx="508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4" descr="вапвпавап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04813"/>
            <a:ext cx="9144000" cy="1143000"/>
          </a:xfrm>
        </p:spPr>
        <p:txBody>
          <a:bodyPr/>
          <a:lstStyle/>
          <a:p>
            <a:pPr marL="838200" indent="-838200" eaLnBrk="1" hangingPunct="1">
              <a:defRPr/>
            </a:pPr>
            <a:r>
              <a:rPr lang="ru-RU" sz="2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Какое количество вопросов необходимо задать, чтобы наверняка угадать загаданного ученика из вашего класса (количество учащихся не более 25)?</a:t>
            </a:r>
            <a:r>
              <a:rPr lang="ru-RU" sz="4000" dirty="0" smtClean="0"/>
              <a:t/>
            </a:r>
            <a:br>
              <a:rPr lang="ru-RU" sz="4000" dirty="0" smtClean="0"/>
            </a:br>
            <a:endParaRPr lang="ru-RU" sz="4000" dirty="0" smtClean="0"/>
          </a:p>
        </p:txBody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844675"/>
            <a:ext cx="8229600" cy="44958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ru-RU" b="1" smtClean="0">
                <a:hlinkClick r:id="rId3" action="ppaction://hlinksldjump"/>
              </a:rPr>
              <a:t>1. 2</a:t>
            </a:r>
            <a:endParaRPr lang="ru-RU" b="1" smtClean="0"/>
          </a:p>
          <a:p>
            <a:pPr marL="609600" indent="-609600" eaLnBrk="1" hangingPunct="1">
              <a:buFontTx/>
              <a:buNone/>
            </a:pPr>
            <a:r>
              <a:rPr lang="ru-RU" b="1" smtClean="0">
                <a:hlinkClick r:id="rId3" action="ppaction://hlinksldjump"/>
              </a:rPr>
              <a:t>2. 3</a:t>
            </a:r>
            <a:endParaRPr lang="ru-RU" b="1" smtClean="0"/>
          </a:p>
          <a:p>
            <a:pPr marL="609600" indent="-609600" eaLnBrk="1" hangingPunct="1">
              <a:buFontTx/>
              <a:buNone/>
            </a:pPr>
            <a:r>
              <a:rPr lang="ru-RU" b="1" smtClean="0">
                <a:hlinkClick r:id="rId3" action="ppaction://hlinksldjump"/>
              </a:rPr>
              <a:t>3. 4</a:t>
            </a:r>
            <a:endParaRPr lang="ru-RU" b="1" smtClean="0"/>
          </a:p>
          <a:p>
            <a:pPr marL="609600" indent="-609600" eaLnBrk="1" hangingPunct="1">
              <a:buFontTx/>
              <a:buNone/>
            </a:pPr>
            <a:r>
              <a:rPr lang="ru-RU" b="1" smtClean="0">
                <a:hlinkClick r:id="rId4" action="ppaction://hlinksldjump"/>
              </a:rPr>
              <a:t>4. 5</a:t>
            </a:r>
            <a:endParaRPr lang="ru-RU" b="1" smtClean="0"/>
          </a:p>
        </p:txBody>
      </p:sp>
      <p:pic>
        <p:nvPicPr>
          <p:cNvPr id="38917" name="Picture 5" descr="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5157788"/>
            <a:ext cx="508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4" descr="вапвпавап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76250"/>
            <a:ext cx="9144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 алфавите некоторого формального языка всего два знака буквы. Каждое слово этого языка состоит обязательно из 7 букв. Какое максимальное число слов возможно записать в этом языке?</a:t>
            </a:r>
          </a:p>
        </p:txBody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  <a:p>
            <a:pPr eaLnBrk="1" hangingPunct="1">
              <a:buFontTx/>
              <a:buNone/>
            </a:pPr>
            <a:r>
              <a:rPr lang="ru-RU" b="1" smtClean="0">
                <a:hlinkClick r:id="rId3" action="ppaction://hlinksldjump"/>
              </a:rPr>
              <a:t>1. 128</a:t>
            </a:r>
            <a:endParaRPr lang="ru-RU" b="1" smtClean="0"/>
          </a:p>
          <a:p>
            <a:pPr eaLnBrk="1" hangingPunct="1">
              <a:buFontTx/>
              <a:buNone/>
            </a:pPr>
            <a:r>
              <a:rPr lang="ru-RU" b="1" smtClean="0">
                <a:hlinkClick r:id="rId4" action="ppaction://hlinksldjump"/>
              </a:rPr>
              <a:t>2. 64</a:t>
            </a:r>
            <a:endParaRPr lang="ru-RU" b="1" smtClean="0"/>
          </a:p>
          <a:p>
            <a:pPr eaLnBrk="1" hangingPunct="1">
              <a:buFontTx/>
              <a:buNone/>
            </a:pPr>
            <a:r>
              <a:rPr lang="ru-RU" b="1" smtClean="0">
                <a:hlinkClick r:id="rId4" action="ppaction://hlinksldjump"/>
              </a:rPr>
              <a:t>3. 136</a:t>
            </a:r>
            <a:endParaRPr lang="ru-RU" b="1" smtClean="0"/>
          </a:p>
          <a:p>
            <a:pPr eaLnBrk="1" hangingPunct="1">
              <a:buFontTx/>
              <a:buNone/>
            </a:pPr>
            <a:r>
              <a:rPr lang="ru-RU" b="1" smtClean="0">
                <a:hlinkClick r:id="rId4" action="ppaction://hlinksldjump"/>
              </a:rPr>
              <a:t>4. 256</a:t>
            </a:r>
            <a:endParaRPr lang="ru-RU" b="1" smtClean="0"/>
          </a:p>
        </p:txBody>
      </p:sp>
      <p:pic>
        <p:nvPicPr>
          <p:cNvPr id="39941" name="Picture 5" descr="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5157788"/>
            <a:ext cx="508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меню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3" name="Oval 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051050" y="5157788"/>
            <a:ext cx="504825" cy="935037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0964" name="Oval 4"/>
          <p:cNvSpPr>
            <a:spLocks noChangeArrowheads="1"/>
          </p:cNvSpPr>
          <p:nvPr/>
        </p:nvSpPr>
        <p:spPr bwMode="auto">
          <a:xfrm>
            <a:off x="3132138" y="5229225"/>
            <a:ext cx="576262" cy="863600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0965" name="Oval 6"/>
          <p:cNvSpPr>
            <a:spLocks noChangeArrowheads="1"/>
          </p:cNvSpPr>
          <p:nvPr/>
        </p:nvSpPr>
        <p:spPr bwMode="auto">
          <a:xfrm>
            <a:off x="5651500" y="5229225"/>
            <a:ext cx="576263" cy="863600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0966" name="Oval 7"/>
          <p:cNvSpPr>
            <a:spLocks noChangeArrowheads="1"/>
          </p:cNvSpPr>
          <p:nvPr/>
        </p:nvSpPr>
        <p:spPr bwMode="auto">
          <a:xfrm>
            <a:off x="2771775" y="3933825"/>
            <a:ext cx="504825" cy="719138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0967" name="Oval 8"/>
          <p:cNvSpPr>
            <a:spLocks noChangeArrowheads="1"/>
          </p:cNvSpPr>
          <p:nvPr/>
        </p:nvSpPr>
        <p:spPr bwMode="auto">
          <a:xfrm>
            <a:off x="4211638" y="3933825"/>
            <a:ext cx="504825" cy="719138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0968" name="Oval 9"/>
          <p:cNvSpPr>
            <a:spLocks noChangeArrowheads="1"/>
          </p:cNvSpPr>
          <p:nvPr/>
        </p:nvSpPr>
        <p:spPr bwMode="auto">
          <a:xfrm>
            <a:off x="5508625" y="4005263"/>
            <a:ext cx="503238" cy="647700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0969" name="Oval 10"/>
          <p:cNvSpPr>
            <a:spLocks noChangeArrowheads="1"/>
          </p:cNvSpPr>
          <p:nvPr/>
        </p:nvSpPr>
        <p:spPr bwMode="auto">
          <a:xfrm>
            <a:off x="3924300" y="3068638"/>
            <a:ext cx="576263" cy="504825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39955" name="Picture 19" descr="флаг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2133600"/>
            <a:ext cx="596900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87" name="AutoShape 21"/>
          <p:cNvSpPr>
            <a:spLocks noChangeArrowheads="1"/>
          </p:cNvSpPr>
          <p:nvPr/>
        </p:nvSpPr>
        <p:spPr bwMode="auto">
          <a:xfrm>
            <a:off x="4427538" y="3213100"/>
            <a:ext cx="936625" cy="144463"/>
          </a:xfrm>
          <a:prstGeom prst="leftArrow">
            <a:avLst>
              <a:gd name="adj1" fmla="val 50000"/>
              <a:gd name="adj2" fmla="val 16208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39958" name="Cloud"/>
          <p:cNvSpPr>
            <a:spLocks noChangeAspect="1" noEditPoints="1" noChangeArrowheads="1"/>
          </p:cNvSpPr>
          <p:nvPr/>
        </p:nvSpPr>
        <p:spPr bwMode="auto">
          <a:xfrm>
            <a:off x="6011863" y="908050"/>
            <a:ext cx="3132137" cy="2100263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9959" name="Oval 23"/>
          <p:cNvSpPr>
            <a:spLocks noChangeArrowheads="1"/>
          </p:cNvSpPr>
          <p:nvPr/>
        </p:nvSpPr>
        <p:spPr bwMode="auto">
          <a:xfrm>
            <a:off x="5867400" y="2565400"/>
            <a:ext cx="433388" cy="431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9960" name="Oval 24"/>
          <p:cNvSpPr>
            <a:spLocks noChangeArrowheads="1"/>
          </p:cNvSpPr>
          <p:nvPr/>
        </p:nvSpPr>
        <p:spPr bwMode="auto">
          <a:xfrm>
            <a:off x="5651500" y="2924175"/>
            <a:ext cx="215900" cy="21748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9961" name="Oval 25"/>
          <p:cNvSpPr>
            <a:spLocks noChangeArrowheads="1"/>
          </p:cNvSpPr>
          <p:nvPr/>
        </p:nvSpPr>
        <p:spPr bwMode="auto">
          <a:xfrm>
            <a:off x="5435600" y="3141663"/>
            <a:ext cx="144463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9962" name="WordArt 26">
            <a:hlinkClick r:id="" action="ppaction://hlinkshowjump?jump=nextslide"/>
          </p:cNvPr>
          <p:cNvSpPr>
            <a:spLocks noChangeArrowheads="1" noChangeShapeType="1" noTextEdit="1"/>
          </p:cNvSpPr>
          <p:nvPr/>
        </p:nvSpPr>
        <p:spPr bwMode="auto">
          <a:xfrm>
            <a:off x="6588224" y="1484313"/>
            <a:ext cx="1944216" cy="86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БОНУС!</a:t>
            </a:r>
          </a:p>
        </p:txBody>
      </p:sp>
      <p:pic>
        <p:nvPicPr>
          <p:cNvPr id="40977" name="Picture 28" descr="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3141663"/>
            <a:ext cx="382587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9" name="Прямая соединительная линия 18"/>
          <p:cNvCxnSpPr/>
          <p:nvPr/>
        </p:nvCxnSpPr>
        <p:spPr>
          <a:xfrm>
            <a:off x="5651500" y="4365625"/>
            <a:ext cx="144463" cy="28733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V="1">
            <a:off x="5795963" y="4149725"/>
            <a:ext cx="214312" cy="509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4356100" y="4365625"/>
            <a:ext cx="144463" cy="28733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V="1">
            <a:off x="4500563" y="4149725"/>
            <a:ext cx="214312" cy="509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2916238" y="4365625"/>
            <a:ext cx="142875" cy="28733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flipV="1">
            <a:off x="3059113" y="4149725"/>
            <a:ext cx="214312" cy="509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2124075" y="5661025"/>
            <a:ext cx="144463" cy="28892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V="1">
            <a:off x="2268538" y="5445125"/>
            <a:ext cx="212725" cy="51117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3203575" y="5661025"/>
            <a:ext cx="144463" cy="28892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V="1">
            <a:off x="3348038" y="5445125"/>
            <a:ext cx="214312" cy="51117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4356100" y="5661025"/>
            <a:ext cx="144463" cy="28892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flipV="1">
            <a:off x="4500563" y="5445125"/>
            <a:ext cx="214312" cy="51117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5724525" y="5661025"/>
            <a:ext cx="142875" cy="28892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flipV="1">
            <a:off x="5867400" y="5445125"/>
            <a:ext cx="214313" cy="51117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>
    <p:sndAc>
      <p:stSnd>
        <p:snd r:embed="rId2" name="Rec-2003.01.01-18;08;29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39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7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5" presetID="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7" grpId="0" animBg="1"/>
      <p:bldP spid="39959" grpId="0" animBg="1"/>
      <p:bldP spid="39960" grpId="0" animBg="1"/>
      <p:bldP spid="3996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1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88913"/>
            <a:ext cx="9144000" cy="1143000"/>
          </a:xfrm>
        </p:spPr>
        <p:txBody>
          <a:bodyPr/>
          <a:lstStyle/>
          <a:p>
            <a:pPr eaLnBrk="1" hangingPunct="1"/>
            <a:r>
              <a:rPr lang="ru-RU" sz="4000" b="1" smtClean="0">
                <a:solidFill>
                  <a:schemeClr val="tx1"/>
                </a:solidFill>
                <a:cs typeface="Calibri" pitchFamily="34" charset="0"/>
              </a:rPr>
              <a:t>За единицу измерения информации принят...</a:t>
            </a:r>
            <a:r>
              <a:rPr lang="ru-RU" sz="4000" smtClean="0">
                <a:solidFill>
                  <a:schemeClr val="tx1"/>
                </a:solidFill>
                <a:cs typeface="Calibri" pitchFamily="34" charset="0"/>
              </a:rPr>
              <a:t> 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11188" y="981075"/>
            <a:ext cx="8229600" cy="4525963"/>
          </a:xfrm>
        </p:spPr>
        <p:txBody>
          <a:bodyPr/>
          <a:lstStyle/>
          <a:p>
            <a:pPr eaLnBrk="1" hangingPunct="1">
              <a:buFontTx/>
              <a:buNone/>
            </a:pPr>
            <a:endParaRPr lang="ru-RU" smtClean="0">
              <a:solidFill>
                <a:srgbClr val="FFFF99"/>
              </a:solidFill>
            </a:endParaRPr>
          </a:p>
          <a:p>
            <a:pPr eaLnBrk="1" hangingPunct="1">
              <a:buFontTx/>
              <a:buNone/>
            </a:pPr>
            <a:r>
              <a:rPr lang="ru-RU" b="1" smtClean="0">
                <a:solidFill>
                  <a:srgbClr val="FFFF99"/>
                </a:solidFill>
                <a:hlinkClick r:id="rId3" action="ppaction://hlinksldjump"/>
              </a:rPr>
              <a:t>1.</a:t>
            </a:r>
            <a:r>
              <a:rPr lang="en-US" b="1" smtClean="0">
                <a:solidFill>
                  <a:srgbClr val="FFFF99"/>
                </a:solidFill>
                <a:hlinkClick r:id="rId3" action="ppaction://hlinksldjump"/>
              </a:rPr>
              <a:t>  </a:t>
            </a:r>
            <a:r>
              <a:rPr lang="ru-RU" b="1" smtClean="0">
                <a:solidFill>
                  <a:srgbClr val="FFFF99"/>
                </a:solidFill>
                <a:hlinkClick r:id="rId3" action="ppaction://hlinksldjump"/>
              </a:rPr>
              <a:t> 1 Мбит </a:t>
            </a:r>
            <a:endParaRPr lang="ru-RU" b="1" smtClean="0">
              <a:solidFill>
                <a:srgbClr val="FFFF99"/>
              </a:solidFill>
            </a:endParaRPr>
          </a:p>
          <a:p>
            <a:pPr eaLnBrk="1" hangingPunct="1">
              <a:buFontTx/>
              <a:buNone/>
            </a:pPr>
            <a:r>
              <a:rPr lang="ru-RU" b="1" smtClean="0">
                <a:solidFill>
                  <a:srgbClr val="FFFF99"/>
                </a:solidFill>
                <a:hlinkClick r:id="rId4" action="ppaction://hlinksldjump"/>
              </a:rPr>
              <a:t>2.</a:t>
            </a:r>
            <a:r>
              <a:rPr lang="en-US" b="1" smtClean="0">
                <a:solidFill>
                  <a:srgbClr val="FFFF99"/>
                </a:solidFill>
                <a:hlinkClick r:id="rId4" action="ppaction://hlinksldjump"/>
              </a:rPr>
              <a:t>  </a:t>
            </a:r>
            <a:r>
              <a:rPr lang="ru-RU" b="1" smtClean="0">
                <a:solidFill>
                  <a:srgbClr val="FFFF99"/>
                </a:solidFill>
                <a:hlinkClick r:id="rId4" action="ppaction://hlinksldjump"/>
              </a:rPr>
              <a:t> 1 бит </a:t>
            </a:r>
            <a:endParaRPr lang="ru-RU" b="1" smtClean="0">
              <a:solidFill>
                <a:srgbClr val="FFFF99"/>
              </a:solidFill>
            </a:endParaRPr>
          </a:p>
          <a:p>
            <a:pPr eaLnBrk="1" hangingPunct="1">
              <a:buFontTx/>
              <a:buNone/>
            </a:pPr>
            <a:r>
              <a:rPr lang="ru-RU" b="1" smtClean="0">
                <a:solidFill>
                  <a:srgbClr val="FFFF99"/>
                </a:solidFill>
                <a:hlinkClick r:id="rId3" action="ppaction://hlinksldjump"/>
              </a:rPr>
              <a:t>3.</a:t>
            </a:r>
            <a:r>
              <a:rPr lang="en-US" b="1" smtClean="0">
                <a:solidFill>
                  <a:srgbClr val="FFFF99"/>
                </a:solidFill>
                <a:hlinkClick r:id="rId3" action="ppaction://hlinksldjump"/>
              </a:rPr>
              <a:t>  </a:t>
            </a:r>
            <a:r>
              <a:rPr lang="ru-RU" b="1" smtClean="0">
                <a:solidFill>
                  <a:srgbClr val="FFFF99"/>
                </a:solidFill>
                <a:hlinkClick r:id="rId3" action="ppaction://hlinksldjump"/>
              </a:rPr>
              <a:t> 1 байт </a:t>
            </a:r>
            <a:endParaRPr lang="ru-RU" b="1" smtClean="0">
              <a:solidFill>
                <a:srgbClr val="FFFF99"/>
              </a:solidFill>
            </a:endParaRPr>
          </a:p>
          <a:p>
            <a:pPr eaLnBrk="1" hangingPunct="1">
              <a:buFontTx/>
              <a:buNone/>
            </a:pPr>
            <a:r>
              <a:rPr lang="ru-RU" b="1" smtClean="0">
                <a:solidFill>
                  <a:srgbClr val="FFFF99"/>
                </a:solidFill>
                <a:hlinkClick r:id="rId3" action="ppaction://hlinksldjump"/>
              </a:rPr>
              <a:t>4.</a:t>
            </a:r>
            <a:r>
              <a:rPr lang="en-US" b="1" smtClean="0">
                <a:solidFill>
                  <a:srgbClr val="FFFF99"/>
                </a:solidFill>
                <a:hlinkClick r:id="rId3" action="ppaction://hlinksldjump"/>
              </a:rPr>
              <a:t>  </a:t>
            </a:r>
            <a:r>
              <a:rPr lang="ru-RU" b="1" smtClean="0">
                <a:solidFill>
                  <a:srgbClr val="FFFF99"/>
                </a:solidFill>
                <a:hlinkClick r:id="rId3" action="ppaction://hlinksldjump"/>
              </a:rPr>
              <a:t> 1 Кбайт </a:t>
            </a:r>
            <a:endParaRPr lang="ru-RU" b="1" smtClean="0">
              <a:solidFill>
                <a:srgbClr val="FFFF99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7" descr="вапвпавап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7" name="Rectangle 4"/>
          <p:cNvSpPr>
            <a:spLocks noChangeArrowheads="1"/>
          </p:cNvSpPr>
          <p:nvPr/>
        </p:nvSpPr>
        <p:spPr bwMode="auto">
          <a:xfrm>
            <a:off x="250825" y="765175"/>
            <a:ext cx="871378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chemeClr val="tx2"/>
                </a:solidFill>
                <a:latin typeface="+mj-lt"/>
              </a:rPr>
              <a:t>Имеются два куска бикфордова шнура, каждый из которых горит ровно один час. Как с их помощью (не разрезая, не складывая шнуры и не отмеряя их линейкой) отмерить временной интервал ровно в 45 минут?</a:t>
            </a:r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468313" y="2997200"/>
            <a:ext cx="8229600" cy="341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  <a:defRPr/>
            </a:pPr>
            <a:r>
              <a:rPr lang="ru-RU" sz="28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Нужно поджечь один шнур с двух сторон, а другой - только с одной. Когда первый прогорит (т.е. пройдет 30 минут), следует поджечь второй шнур с другого конца. Через 15 минут он прогорит полностью.</a:t>
            </a:r>
          </a:p>
        </p:txBody>
      </p:sp>
      <p:sp>
        <p:nvSpPr>
          <p:cNvPr id="41989" name="WordArt 8"/>
          <p:cNvSpPr>
            <a:spLocks noChangeArrowheads="1" noChangeShapeType="1" noTextEdit="1"/>
          </p:cNvSpPr>
          <p:nvPr/>
        </p:nvSpPr>
        <p:spPr bwMode="auto">
          <a:xfrm>
            <a:off x="323850" y="2420938"/>
            <a:ext cx="1655763" cy="5238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Ответ: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9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6" descr="пфьу здп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5" name="WordArt 7">
            <a:hlinkClick r:id="rId4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2700338" y="6021388"/>
            <a:ext cx="3527425" cy="57626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8000" b="1" kern="10" spc="1601"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"/>
                <a:cs typeface="Arial"/>
              </a:rPr>
              <a:t>В начало</a:t>
            </a:r>
          </a:p>
        </p:txBody>
      </p:sp>
    </p:spTree>
  </p:cSld>
  <p:clrMapOvr>
    <a:masterClrMapping/>
  </p:clrMapOvr>
  <p:transition>
    <p:sndAc>
      <p:stSnd>
        <p:snd r:embed="rId2" name="Rec-2003.01.01-18;10;44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1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9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88913"/>
            <a:ext cx="9144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b="1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Как записывается десятичное число 2 в двоичной системе счисления?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  <a:p>
            <a:pPr eaLnBrk="1" hangingPunct="1">
              <a:buFontTx/>
              <a:buNone/>
            </a:pPr>
            <a:r>
              <a:rPr lang="ru-RU" b="1" smtClean="0">
                <a:hlinkClick r:id="rId3" action="ppaction://hlinksldjump"/>
              </a:rPr>
              <a:t>1. 10 </a:t>
            </a:r>
            <a:endParaRPr lang="ru-RU" b="1" smtClean="0"/>
          </a:p>
          <a:p>
            <a:pPr eaLnBrk="1" hangingPunct="1">
              <a:buFontTx/>
              <a:buNone/>
            </a:pPr>
            <a:r>
              <a:rPr lang="ru-RU" b="1" smtClean="0">
                <a:hlinkClick r:id="rId4" action="ppaction://hlinksldjump"/>
              </a:rPr>
              <a:t>2. 01 </a:t>
            </a:r>
            <a:endParaRPr lang="ru-RU" b="1" smtClean="0"/>
          </a:p>
          <a:p>
            <a:pPr eaLnBrk="1" hangingPunct="1">
              <a:buFontTx/>
              <a:buNone/>
            </a:pPr>
            <a:r>
              <a:rPr lang="ru-RU" b="1" smtClean="0">
                <a:hlinkClick r:id="rId4" action="ppaction://hlinksldjump"/>
              </a:rPr>
              <a:t>3. 00 </a:t>
            </a:r>
            <a:endParaRPr lang="ru-RU" b="1" smtClean="0"/>
          </a:p>
          <a:p>
            <a:pPr eaLnBrk="1" hangingPunct="1">
              <a:buFontTx/>
              <a:buNone/>
            </a:pPr>
            <a:r>
              <a:rPr lang="ru-RU" b="1" smtClean="0">
                <a:hlinkClick r:id="rId4" action="ppaction://hlinksldjump"/>
              </a:rPr>
              <a:t>4. 11</a:t>
            </a:r>
            <a:r>
              <a:rPr lang="ru-RU" smtClean="0">
                <a:hlinkClick r:id="rId4" action="ppaction://hlinksldjump"/>
              </a:rPr>
              <a:t> </a:t>
            </a:r>
            <a:endParaRPr lang="ru-RU" smtClean="0"/>
          </a:p>
          <a:p>
            <a:pPr eaLnBrk="1" hangingPunct="1">
              <a:buFontTx/>
              <a:buNone/>
            </a:pPr>
            <a:endParaRPr lang="ru-RU" smtClean="0"/>
          </a:p>
        </p:txBody>
      </p:sp>
      <p:pic>
        <p:nvPicPr>
          <p:cNvPr id="29704" name="Picture 8" descr="1230023252_koopamed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5445125"/>
            <a:ext cx="636588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4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2222E-6 -3.69103E-6 L -1.08594 -0.00347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306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1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9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b="1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 каком устройстве компьютера производится обработка информации?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  <a:p>
            <a:pPr eaLnBrk="1" hangingPunct="1">
              <a:buFontTx/>
              <a:buNone/>
            </a:pPr>
            <a:r>
              <a:rPr lang="ru-RU" b="1" smtClean="0">
                <a:hlinkClick r:id="rId3" action="ppaction://hlinksldjump"/>
              </a:rPr>
              <a:t>1. внешняя память </a:t>
            </a:r>
            <a:endParaRPr lang="ru-RU" b="1" smtClean="0"/>
          </a:p>
          <a:p>
            <a:pPr eaLnBrk="1" hangingPunct="1">
              <a:buFontTx/>
              <a:buNone/>
            </a:pPr>
            <a:r>
              <a:rPr lang="ru-RU" b="1" smtClean="0">
                <a:hlinkClick r:id="rId4" action="ppaction://hlinksldjump"/>
              </a:rPr>
              <a:t>2. процессор </a:t>
            </a:r>
            <a:endParaRPr lang="ru-RU" b="1" smtClean="0"/>
          </a:p>
          <a:p>
            <a:pPr eaLnBrk="1" hangingPunct="1">
              <a:buFontTx/>
              <a:buNone/>
            </a:pPr>
            <a:r>
              <a:rPr lang="ru-RU" b="1" smtClean="0">
                <a:hlinkClick r:id="rId3" action="ppaction://hlinksldjump"/>
              </a:rPr>
              <a:t>3. дисплей </a:t>
            </a:r>
            <a:endParaRPr lang="ru-RU" b="1" smtClean="0"/>
          </a:p>
          <a:p>
            <a:pPr eaLnBrk="1" hangingPunct="1">
              <a:buFontTx/>
              <a:buNone/>
            </a:pPr>
            <a:r>
              <a:rPr lang="ru-RU" b="1" smtClean="0">
                <a:hlinkClick r:id="rId3" action="ppaction://hlinksldjump"/>
              </a:rPr>
              <a:t>4. клавиатура</a:t>
            </a:r>
            <a:r>
              <a:rPr lang="ru-RU" smtClean="0">
                <a:hlinkClick r:id="rId3" action="ppaction://hlinksldjump"/>
              </a:rPr>
              <a:t> </a:t>
            </a:r>
            <a:endParaRPr lang="ru-RU" smtClean="0"/>
          </a:p>
        </p:txBody>
      </p:sp>
      <p:pic>
        <p:nvPicPr>
          <p:cNvPr id="7173" name="Picture 7" descr="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5157788"/>
            <a:ext cx="508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1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3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49275"/>
            <a:ext cx="9144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b="1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Переменная в программировании задана, если известны ее...</a:t>
            </a:r>
            <a:r>
              <a:rPr lang="ru-RU" sz="4000" smtClean="0"/>
              <a:t> </a:t>
            </a:r>
            <a:br>
              <a:rPr lang="ru-RU" sz="4000" smtClean="0"/>
            </a:br>
            <a:endParaRPr lang="ru-RU" sz="4000" smtClean="0"/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ru-RU" b="1" smtClean="0">
                <a:hlinkClick r:id="rId3" action="ppaction://hlinksldjump"/>
              </a:rPr>
              <a:t>1. тип </a:t>
            </a:r>
            <a:endParaRPr lang="ru-RU" b="1" smtClean="0"/>
          </a:p>
          <a:p>
            <a:pPr eaLnBrk="1" hangingPunct="1">
              <a:buFontTx/>
              <a:buNone/>
            </a:pPr>
            <a:r>
              <a:rPr lang="ru-RU" b="1" smtClean="0">
                <a:hlinkClick r:id="rId4" action="ppaction://hlinksldjump"/>
              </a:rPr>
              <a:t>2. тип, имя и значение </a:t>
            </a:r>
            <a:endParaRPr lang="ru-RU" b="1" smtClean="0"/>
          </a:p>
          <a:p>
            <a:pPr eaLnBrk="1" hangingPunct="1">
              <a:buFontTx/>
              <a:buNone/>
            </a:pPr>
            <a:r>
              <a:rPr lang="ru-RU" b="1" smtClean="0">
                <a:hlinkClick r:id="rId3" action="ppaction://hlinksldjump"/>
              </a:rPr>
              <a:t>3. имя и значение </a:t>
            </a:r>
            <a:endParaRPr lang="ru-RU" b="1" smtClean="0"/>
          </a:p>
          <a:p>
            <a:pPr eaLnBrk="1" hangingPunct="1">
              <a:buFontTx/>
              <a:buNone/>
            </a:pPr>
            <a:r>
              <a:rPr lang="ru-RU" b="1" smtClean="0">
                <a:hlinkClick r:id="rId3" action="ppaction://hlinksldjump"/>
              </a:rPr>
              <a:t>4. значение </a:t>
            </a:r>
            <a:endParaRPr lang="ru-RU" b="1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1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7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eaLnBrk="1" hangingPunct="1"/>
            <a:r>
              <a:rPr lang="ru-RU" sz="4000" b="1" smtClean="0">
                <a:solidFill>
                  <a:srgbClr val="000099"/>
                </a:solidFill>
              </a:rPr>
              <a:t>Задан полный путь к файлу C:\DOC\PROBA.TXT </a:t>
            </a:r>
            <a:br>
              <a:rPr lang="ru-RU" sz="4000" b="1" smtClean="0">
                <a:solidFill>
                  <a:srgbClr val="000099"/>
                </a:solidFill>
              </a:rPr>
            </a:br>
            <a:r>
              <a:rPr lang="ru-RU" sz="4000" b="1" smtClean="0">
                <a:solidFill>
                  <a:srgbClr val="000099"/>
                </a:solidFill>
              </a:rPr>
              <a:t>Каково имя файла?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  <a:p>
            <a:pPr eaLnBrk="1" hangingPunct="1">
              <a:buFontTx/>
              <a:buNone/>
            </a:pPr>
            <a:r>
              <a:rPr lang="ru-RU" b="1" smtClean="0">
                <a:hlinkClick r:id="rId3" action="ppaction://hlinksldjump"/>
              </a:rPr>
              <a:t>1. C:\DOC\PROBA.TXT </a:t>
            </a:r>
            <a:endParaRPr lang="ru-RU" b="1" smtClean="0"/>
          </a:p>
          <a:p>
            <a:pPr eaLnBrk="1" hangingPunct="1">
              <a:buFontTx/>
              <a:buNone/>
            </a:pPr>
            <a:r>
              <a:rPr lang="en-US" b="1" smtClean="0">
                <a:hlinkClick r:id="rId3" action="ppaction://hlinksldjump"/>
              </a:rPr>
              <a:t>2. DOC\PROBA.TXT </a:t>
            </a:r>
            <a:endParaRPr lang="en-US" b="1" smtClean="0"/>
          </a:p>
          <a:p>
            <a:pPr eaLnBrk="1" hangingPunct="1">
              <a:buFontTx/>
              <a:buNone/>
            </a:pPr>
            <a:r>
              <a:rPr lang="en-US" b="1" smtClean="0">
                <a:hlinkClick r:id="rId4" action="ppaction://hlinksldjump"/>
              </a:rPr>
              <a:t>3. PROBA.TXT </a:t>
            </a:r>
            <a:endParaRPr lang="en-US" b="1" smtClean="0"/>
          </a:p>
          <a:p>
            <a:pPr eaLnBrk="1" hangingPunct="1">
              <a:buFontTx/>
              <a:buNone/>
            </a:pPr>
            <a:r>
              <a:rPr lang="en-US" b="1" smtClean="0">
                <a:hlinkClick r:id="rId3" action="ppaction://hlinksldjump"/>
              </a:rPr>
              <a:t>4. TXT </a:t>
            </a:r>
            <a:endParaRPr lang="ru-RU" b="1" smtClean="0"/>
          </a:p>
        </p:txBody>
      </p:sp>
      <p:pic>
        <p:nvPicPr>
          <p:cNvPr id="9221" name="Picture 5" descr="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5084763"/>
            <a:ext cx="508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меню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Oval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051050" y="5157788"/>
            <a:ext cx="504825" cy="935037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44" name="Oval 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132138" y="5229225"/>
            <a:ext cx="576262" cy="863600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45" name="Oval 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211638" y="5229225"/>
            <a:ext cx="576262" cy="863600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46" name="Oval 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5651500" y="5229225"/>
            <a:ext cx="576263" cy="863600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47" name="Oval 7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2771775" y="3933825"/>
            <a:ext cx="504825" cy="719138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48" name="Oval 8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211638" y="3933825"/>
            <a:ext cx="504825" cy="719138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49" name="Oval 9"/>
          <p:cNvSpPr>
            <a:spLocks noChangeArrowheads="1"/>
          </p:cNvSpPr>
          <p:nvPr/>
        </p:nvSpPr>
        <p:spPr bwMode="auto">
          <a:xfrm>
            <a:off x="5508625" y="4005263"/>
            <a:ext cx="503238" cy="647700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50" name="Oval 10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3924300" y="3068638"/>
            <a:ext cx="576263" cy="504825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63505" name="Picture 17" descr="ффффффф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2775" y="5373688"/>
            <a:ext cx="401637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Прямая соединительная линия 12"/>
          <p:cNvCxnSpPr/>
          <p:nvPr/>
        </p:nvCxnSpPr>
        <p:spPr>
          <a:xfrm>
            <a:off x="2124075" y="5588000"/>
            <a:ext cx="144463" cy="28892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V="1">
            <a:off x="2268538" y="5372100"/>
            <a:ext cx="214312" cy="51117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 advClick="0" advTm="0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6.6605E-7 L 0.41893 -0.0057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35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937" y="-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c7c25dfc3e5731c4534f5ecfd2273ade0c8f1b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"/>
</p:tagLst>
</file>

<file path=ppt/theme/theme1.xml><?xml version="1.0" encoding="utf-8"?>
<a:theme xmlns:a="http://schemas.openxmlformats.org/drawingml/2006/main" name="Оформление по умолчанию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540</TotalTime>
  <Words>965</Words>
  <Application>Microsoft Office PowerPoint</Application>
  <PresentationFormat>Экран (4:3)</PresentationFormat>
  <Paragraphs>215</Paragraphs>
  <Slides>41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2" baseType="lpstr">
      <vt:lpstr>Оформление по умолчанию</vt:lpstr>
      <vt:lpstr>Презентация PowerPoint</vt:lpstr>
      <vt:lpstr>Презентация PowerPoint</vt:lpstr>
      <vt:lpstr>Презентация PowerPoint</vt:lpstr>
      <vt:lpstr>За единицу измерения информации принят... </vt:lpstr>
      <vt:lpstr>Как записывается десятичное число 2 в двоичной системе счисления?</vt:lpstr>
      <vt:lpstr>В каком устройстве компьютера производится обработка информации?</vt:lpstr>
      <vt:lpstr>Переменная в программировании задана, если известны ее...  </vt:lpstr>
      <vt:lpstr>Задан полный путь к файлу C:\DOC\PROBA.TXT  Каково имя файла?</vt:lpstr>
      <vt:lpstr>Презентация PowerPoint</vt:lpstr>
      <vt:lpstr>Символьная одномерная таблица (массив) A[1:4] заполнена последовательно  буквами А, Ф, Ц, Е. Каково значение элемента А[3]?  </vt:lpstr>
      <vt:lpstr>Минимальным объектом, используемым в графическом редакторе, является...</vt:lpstr>
      <vt:lpstr>Модель есть замещение изучаемого объекта другим объектом, который отражает...  </vt:lpstr>
      <vt:lpstr> Структура базы данных изменится, если... </vt:lpstr>
      <vt:lpstr>Результатом вычислений в ячейке С1 будет:</vt:lpstr>
      <vt:lpstr>Презентация PowerPoint</vt:lpstr>
      <vt:lpstr>Основным элементом базы данных является...</vt:lpstr>
      <vt:lpstr>Основным элементом электронных таблиц является...</vt:lpstr>
      <vt:lpstr>Системная дискета необходима для…</vt:lpstr>
      <vt:lpstr>Изучаемый объект может иметь...</vt:lpstr>
      <vt:lpstr>В электронных таблицах выделена группа ячеек А1:B3.  Сколько ячеек входит в эту группу?</vt:lpstr>
      <vt:lpstr>Презентация PowerPoint</vt:lpstr>
      <vt:lpstr>В ячейке А1 размещено значение напряжения U,  а в ячейке B1 - значение сопротивления R. Какая формула должна быть внесена в ячейку С1 для  вычисления силы тока I по формуле закона Ома?  </vt:lpstr>
      <vt:lpstr>Каково наиболее распространенное расширение в имени текстовых файлов?  </vt:lpstr>
      <vt:lpstr>Какую строку будет занимать запись Pentium после проведения сортировки по возрастанию в поле "Опер. память"?  </vt:lpstr>
      <vt:lpstr>Какие записи будут найдены после проведения поиска в числовом поле  "Опер. память" с условием &gt;8 ?</vt:lpstr>
      <vt:lpstr>Процесс, в ходе которого файлы записываются в секторы, расположенные последовательно друг за другом – это </vt:lpstr>
      <vt:lpstr>Презентация PowerPoint</vt:lpstr>
      <vt:lpstr>Какое количество информации будет содержаться на странице печатного текста при использовании 32-х символьного алфавита (на странице 60 строк по 56 символов) Ответ в байтах:</vt:lpstr>
      <vt:lpstr>  Модем, передающий информацию со скоростью 28 800 бит/с, может передать две страницы текста (3600 байт) в течение ... </vt:lpstr>
      <vt:lpstr>Определить количество информации, которое содержится на печатном листе бумаги (двусторонняя печать), если на одной стороне умещается 40 строк по 67 символов в строке. Если на один символ (букву, цифру, знак, знак препинания, пробел) приходится 8 бит информации или 1 байт. (Ответ дайте в байтах)</vt:lpstr>
      <vt:lpstr>Презентация PowerPoint</vt:lpstr>
      <vt:lpstr>Переведите 27262976 бит в Мбайты</vt:lpstr>
      <vt:lpstr>Файл, содержащий черно-белый квадратный рисунок, имеет объем  200 байт. Оцените: какой размер рисунка (в пикселях)?  </vt:lpstr>
      <vt:lpstr>Какое количество символов содержится на странице энциклопедического словаря, если в памяти компьютера эта страница занимает 13 Кб? (количество бит информации, приходящейся на один символ, равно 8 бит.)</vt:lpstr>
      <vt:lpstr>Презентация PowerPoint</vt:lpstr>
      <vt:lpstr> Сколько дискет объемом 1.37 Мб необходимо для сохранения информации с винчестера объемом 40 Гб? </vt:lpstr>
      <vt:lpstr>Какое количество вопросов необходимо задать, чтобы наверняка угадать загаданного ученика из вашего класса (количество учащихся не более 25)? </vt:lpstr>
      <vt:lpstr>В алфавите некоторого формального языка всего два знака буквы. Каждое слово этого языка состоит обязательно из 7 букв. Какое максимальное число слов возможно записать в этом языке?</vt:lpstr>
      <vt:lpstr>Презентация PowerPoint</vt:lpstr>
      <vt:lpstr>Презентация PowerPoint</vt:lpstr>
      <vt:lpstr>Презентация PowerPoint</vt:lpstr>
    </vt:vector>
  </TitlesOfParts>
  <Company>Wainakh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санек</dc:creator>
  <cp:lastModifiedBy>Блиндовский</cp:lastModifiedBy>
  <cp:revision>32</cp:revision>
  <dcterms:created xsi:type="dcterms:W3CDTF">2003-01-01T15:09:52Z</dcterms:created>
  <dcterms:modified xsi:type="dcterms:W3CDTF">2020-05-25T17:43:49Z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8437675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D5.0.3</vt:lpwstr>
  </property>
</Properties>
</file>