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62" r:id="rId5"/>
    <p:sldId id="265" r:id="rId6"/>
    <p:sldId id="261" r:id="rId7"/>
    <p:sldId id="264" r:id="rId8"/>
    <p:sldId id="296" r:id="rId9"/>
    <p:sldId id="275" r:id="rId10"/>
    <p:sldId id="293" r:id="rId11"/>
    <p:sldId id="284" r:id="rId12"/>
    <p:sldId id="289" r:id="rId13"/>
    <p:sldId id="267" r:id="rId14"/>
    <p:sldId id="277" r:id="rId15"/>
    <p:sldId id="285" r:id="rId16"/>
    <p:sldId id="278" r:id="rId17"/>
    <p:sldId id="268" r:id="rId18"/>
    <p:sldId id="269" r:id="rId19"/>
    <p:sldId id="287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89623" autoAdjust="0"/>
  </p:normalViewPr>
  <p:slideViewPr>
    <p:cSldViewPr>
      <p:cViewPr>
        <p:scale>
          <a:sx n="72" d="100"/>
          <a:sy n="72" d="100"/>
        </p:scale>
        <p:origin x="-52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84D2E-6347-41A6-8CCD-F82FA2122E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1BE5-FAC6-4874-A94F-85458DE830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D4A36-4260-4B98-8984-5156AE0984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5CCE-79AC-4C90-AC85-24B17B1399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276A-45AA-4CD6-8714-08C9BC9F7B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F08E-DC05-417F-8AD0-CF8AF1B7B1F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DA4A-E9A1-4889-A6C0-0710C3E10E7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51931-85D3-42AD-BF3C-2727B087017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1195-CB64-4A29-9C94-6AD18B8288E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3F9-43D4-4F3F-B0BD-ED398C166B8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CC6C7-AC02-43E1-BB3C-CA33CDAA622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DB0F23-62DC-4D18-9B27-ABAA9B5A623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87624" y="214290"/>
            <a:ext cx="6656182" cy="1214446"/>
          </a:xfrm>
        </p:spPr>
        <p:txBody>
          <a:bodyPr/>
          <a:lstStyle/>
          <a:p>
            <a:r>
              <a:rPr lang="ru-RU" sz="3200" b="1" i="1" u="sng" dirty="0">
                <a:solidFill>
                  <a:schemeClr val="accent2"/>
                </a:solidFill>
              </a:rPr>
              <a:t>Электрический ток в газах. </a:t>
            </a:r>
            <a:r>
              <a:rPr lang="ru-RU" sz="3200" b="1" i="1" u="sng" dirty="0" smtClean="0">
                <a:solidFill>
                  <a:schemeClr val="accent2"/>
                </a:solidFill>
              </a:rPr>
              <a:t/>
            </a:r>
            <a:br>
              <a:rPr lang="ru-RU" sz="3200" b="1" i="1" u="sng" dirty="0" smtClean="0">
                <a:solidFill>
                  <a:schemeClr val="accent2"/>
                </a:solidFill>
              </a:rPr>
            </a:br>
            <a:r>
              <a:rPr lang="ru-RU" sz="3200" b="1" i="1" u="sng" dirty="0" smtClean="0">
                <a:solidFill>
                  <a:schemeClr val="accent2"/>
                </a:solidFill>
              </a:rPr>
              <a:t>Плазма</a:t>
            </a:r>
            <a:r>
              <a:rPr lang="ru-RU" sz="3200" b="1" i="1" u="sng" dirty="0">
                <a:solidFill>
                  <a:schemeClr val="accent2"/>
                </a:solidFill>
              </a:rPr>
              <a:t>.</a:t>
            </a:r>
            <a:endParaRPr lang="es-ES" sz="3200" b="1" i="1" u="sng" dirty="0">
              <a:solidFill>
                <a:schemeClr val="accent2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643802" y="6643686"/>
            <a:ext cx="1500198" cy="21431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38914" name="Picture 2" descr="https://im0-tub-ru.yandex.net/i?id=da92a98b35c24525c498484b8368cc2c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2143125" cy="2500330"/>
          </a:xfrm>
          <a:prstGeom prst="rect">
            <a:avLst/>
          </a:prstGeom>
          <a:noFill/>
        </p:spPr>
      </p:pic>
      <p:pic>
        <p:nvPicPr>
          <p:cNvPr id="38918" name="Picture 6" descr="https://im0-tub-ru.yandex.net/i?id=366a3151037800188894e66584b78e65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928934"/>
            <a:ext cx="2357454" cy="2428892"/>
          </a:xfrm>
          <a:prstGeom prst="rect">
            <a:avLst/>
          </a:prstGeom>
          <a:noFill/>
        </p:spPr>
      </p:pic>
      <p:pic>
        <p:nvPicPr>
          <p:cNvPr id="38922" name="Picture 10" descr="https://im2-tub-ru.yandex.net/i?id=a35b60d2a474eb74647cb8b70974fc9a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000240"/>
            <a:ext cx="3929090" cy="2928958"/>
          </a:xfrm>
          <a:prstGeom prst="rect">
            <a:avLst/>
          </a:prstGeom>
          <a:noFill/>
        </p:spPr>
      </p:pic>
      <p:pic>
        <p:nvPicPr>
          <p:cNvPr id="38924" name="Picture 12" descr="https://im0-tub-ru.yandex.net/i?id=aa03ae2944a357d6f785f9ceb34c69e6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14290"/>
            <a:ext cx="1285884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резентация на тему: Электрический ток в газах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0-tub-ru.yandex.net/i?id=ed76aa05984c014c723eb1c75cfcab51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14356"/>
            <a:ext cx="4429156" cy="3500452"/>
          </a:xfrm>
          <a:prstGeom prst="rect">
            <a:avLst/>
          </a:prstGeom>
          <a:noFill/>
        </p:spPr>
      </p:pic>
      <p:pic>
        <p:nvPicPr>
          <p:cNvPr id="43012" name="Picture 4" descr="https://im3-tub-ru.yandex.net/i?id=a1bda82eca3b9304e355415b537ee1c6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3286148" cy="3357586"/>
          </a:xfrm>
          <a:prstGeom prst="rect">
            <a:avLst/>
          </a:prstGeom>
          <a:noFill/>
        </p:spPr>
      </p:pic>
      <p:pic>
        <p:nvPicPr>
          <p:cNvPr id="43014" name="Picture 6" descr="https://im2-tub-ru.yandex.net/i?id=772e1d1eea357fbffdfb0b50ec31a2df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357694"/>
            <a:ext cx="4643470" cy="17145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Электрический ток физика 10 класс - Большой архив учеб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1-tub-ru.yandex.net/i?id=8d64d16abc32cb80d869cce533dca452&amp;n=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5786478" cy="2000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2714620"/>
            <a:ext cx="6858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Дуговой разряд – 1802 г., академик В.В.Петров.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Причина – интенсивное испарение электронов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раскаленным катодом . Термоэлектроны ускоряются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электрическим полем и производят ударную ионизацию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молекул газа.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Ртутные лампы высокого давления, источники света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сварка металлов, электроплавильные печи, электролиз расплавов.</a:t>
            </a:r>
            <a:endParaRPr lang="ru-RU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Тема урока: Электрический ток в газах. Самостоятельный и несамостоятельный разряды. Применение тока в газах в быту, в промышлен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Скачать Электричество в газах на Show.pp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143248"/>
            <a:ext cx="4143404" cy="3000395"/>
          </a:xfrm>
          <a:prstGeom prst="rect">
            <a:avLst/>
          </a:prstGeom>
          <a:noFill/>
        </p:spPr>
      </p:pic>
      <p:pic>
        <p:nvPicPr>
          <p:cNvPr id="44038" name="Picture 6" descr="https://im2-tub-ru.yandex.net/i?id=d29011f4b9883260885d3eb9ee028dfe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286148" cy="3857652"/>
          </a:xfrm>
          <a:prstGeom prst="rect">
            <a:avLst/>
          </a:prstGeom>
          <a:noFill/>
        </p:spPr>
      </p:pic>
      <p:pic>
        <p:nvPicPr>
          <p:cNvPr id="44042" name="Picture 10" descr="https://im1-tub-ru.yandex.net/i?id=d4a2a1ea6479aacd506a85043a6cadb6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85728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резентация на тему: &quot;Презентацию выполнил ученик 10 &quot;А&quot; класса МБОУ СОШ 5, г. Азнакаево, РТ Сагидуллин Ленар. . Учитель физики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fa24b7ca5a28c64be5f168a123aa6e7b&amp;n=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3643306" cy="2809912"/>
          </a:xfrm>
          <a:prstGeom prst="rect">
            <a:avLst/>
          </a:prstGeom>
          <a:noFill/>
        </p:spPr>
      </p:pic>
      <p:pic>
        <p:nvPicPr>
          <p:cNvPr id="26628" name="Picture 4" descr="http://luay777.narod.ru/l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86190"/>
            <a:ext cx="2143140" cy="2428892"/>
          </a:xfrm>
          <a:prstGeom prst="rect">
            <a:avLst/>
          </a:prstGeom>
          <a:noFill/>
        </p:spPr>
      </p:pic>
      <p:pic>
        <p:nvPicPr>
          <p:cNvPr id="26634" name="Picture 10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778" y="1000108"/>
            <a:ext cx="4929222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285728"/>
            <a:ext cx="7752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6"/>
                </a:solidFill>
              </a:rPr>
              <a:t>Искровой разряд -  молния (500 000 А, 1 млрд. В.)</a:t>
            </a:r>
            <a:endParaRPr lang="ru-RU" sz="2400" b="1" u="sng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3-tub-ru.yandex.net/i?id=4de897b4396a12a93120a48797ad706b&amp;n=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6643734" cy="4357718"/>
          </a:xfrm>
          <a:prstGeom prst="rect">
            <a:avLst/>
          </a:prstGeom>
          <a:noFill/>
        </p:spPr>
      </p:pic>
      <p:pic>
        <p:nvPicPr>
          <p:cNvPr id="27652" name="Picture 4" descr="Электрический ток в жидкостях - Для того, чтобы говорить об успешном изучении темы &quot;Ток в различных средах&quot;, необходимо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21503" y="1393017"/>
            <a:ext cx="3071834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Электрический ток в газах (10 класс) - 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-285776"/>
            <a:ext cx="6715140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85728"/>
            <a:ext cx="5010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spc="600" dirty="0" smtClean="0">
                <a:solidFill>
                  <a:schemeClr val="accent2"/>
                </a:solidFill>
              </a:rPr>
              <a:t>Сегодня на уроке</a:t>
            </a:r>
            <a:endParaRPr lang="ru-RU" sz="3200" b="1" i="1" u="sng" spc="6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000108"/>
            <a:ext cx="5427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Газы  - </a:t>
            </a:r>
            <a:r>
              <a:rPr lang="ru-RU" sz="2000" b="1" spc="300" dirty="0" smtClean="0">
                <a:solidFill>
                  <a:srgbClr val="C00000"/>
                </a:solidFill>
              </a:rPr>
              <a:t>проводники</a:t>
            </a:r>
            <a:r>
              <a:rPr lang="ru-RU" sz="2000" b="1" dirty="0" smtClean="0">
                <a:solidFill>
                  <a:srgbClr val="C00000"/>
                </a:solidFill>
              </a:rPr>
              <a:t> или диэлектрики?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1714488"/>
            <a:ext cx="4825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300" dirty="0" smtClean="0">
                <a:solidFill>
                  <a:schemeClr val="accent6"/>
                </a:solidFill>
              </a:rPr>
              <a:t>Несамостоятельный разряд.</a:t>
            </a:r>
            <a:endParaRPr lang="ru-RU" sz="2000" b="1" spc="3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2357430"/>
            <a:ext cx="4466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300" dirty="0" smtClean="0">
                <a:solidFill>
                  <a:srgbClr val="C00000"/>
                </a:solidFill>
              </a:rPr>
              <a:t>Самостоятельный разряд.</a:t>
            </a:r>
            <a:endParaRPr lang="ru-RU" sz="2000" b="1" spc="3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3143248"/>
            <a:ext cx="5627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300" dirty="0" smtClean="0">
                <a:solidFill>
                  <a:schemeClr val="accent6"/>
                </a:solidFill>
              </a:rPr>
              <a:t>Типы самостоятельного разряда.</a:t>
            </a:r>
            <a:endParaRPr lang="ru-RU" sz="2000" b="1" spc="3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697" y="4214818"/>
            <a:ext cx="6772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300" dirty="0" smtClean="0">
                <a:solidFill>
                  <a:srgbClr val="C00000"/>
                </a:solidFill>
              </a:rPr>
              <a:t>Техническое применение самостоятельного</a:t>
            </a:r>
          </a:p>
          <a:p>
            <a:r>
              <a:rPr lang="ru-RU" b="1" spc="300" dirty="0" smtClean="0">
                <a:solidFill>
                  <a:srgbClr val="C00000"/>
                </a:solidFill>
              </a:rPr>
              <a:t>разряда.</a:t>
            </a:r>
            <a:endParaRPr lang="ru-RU" b="1" spc="3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5072074"/>
            <a:ext cx="6905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300" dirty="0" smtClean="0">
                <a:solidFill>
                  <a:schemeClr val="accent6"/>
                </a:solidFill>
              </a:rPr>
              <a:t>Плазма – четвертое состояние вещества.</a:t>
            </a:r>
            <a:endParaRPr lang="ru-RU" sz="2000" b="1" spc="3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1-tub-ru.yandex.net/i?id=4c071499cf653dd1f394be1679251ab3&amp;n=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0306"/>
            <a:ext cx="6429420" cy="3714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9143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solidFill>
                  <a:srgbClr val="C00000"/>
                </a:solidFill>
              </a:rPr>
              <a:t>Плазма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–частично или полностью ионизированный газ, в котором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плотности положительных и отрицательных зарядов практически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одинаковы. Наиболее распространенное состояние вещества в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природе. Низкотемпературная плазма 100 000К, высокотемпературная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более 100 000К.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Плазма – пламя костра, в рекламных газовых трубках, в кварцевых лампах,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В верхних слоях атмосферы, Солнце и звезды.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14290"/>
            <a:ext cx="3509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spc="600" dirty="0" smtClean="0">
                <a:solidFill>
                  <a:schemeClr val="accent6"/>
                </a:solidFill>
              </a:rPr>
              <a:t>Закрепление.</a:t>
            </a:r>
            <a:endParaRPr lang="ru-RU" sz="2800" b="1" u="sng" spc="6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755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Почему в комнатных условиях даже при всех мерах</a:t>
            </a:r>
          </a:p>
          <a:p>
            <a:pPr marL="342900" indent="-342900"/>
            <a:r>
              <a:rPr lang="ru-RU" sz="1600" b="1" dirty="0" smtClean="0">
                <a:solidFill>
                  <a:srgbClr val="C00000"/>
                </a:solidFill>
              </a:rPr>
              <a:t>предосторожности  заряженный электроскоп обязательно разрядится?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358" y="2143116"/>
            <a:ext cx="890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2. Почему провода линии высокого напряжения не покрыты изолирующей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оболочкой?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286124"/>
            <a:ext cx="7831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3. Почему электроскоп, находящийся недалеко от пламени свечи,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разряжается  весьма быстро?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4572008"/>
            <a:ext cx="608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4. Проходит ли электрический ток через тела птиц,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сидящих на голых проводах ЛЭП?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1776" y="5589240"/>
            <a:ext cx="403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Ответы прислать на страницу ВК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95736" y="1124743"/>
            <a:ext cx="5168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Домашнее задание.</a:t>
            </a:r>
          </a:p>
          <a:p>
            <a:pPr algn="ctr"/>
            <a:r>
              <a:rPr lang="ru-RU" sz="3200" b="1" dirty="0"/>
              <a:t>§121 - 123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816" y="2996952"/>
            <a:ext cx="403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Ответы прислать на страницу ВК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14290"/>
            <a:ext cx="3032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spc="600" dirty="0" smtClean="0">
                <a:solidFill>
                  <a:schemeClr val="accent6"/>
                </a:solidFill>
              </a:rPr>
              <a:t>Повторим.</a:t>
            </a:r>
            <a:endParaRPr lang="ru-RU" sz="3200" b="1" u="sng" spc="6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857232"/>
            <a:ext cx="757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1. Что называют электрическим током в металлах, вакууме, жидкостях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285860"/>
            <a:ext cx="5587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</a:rPr>
              <a:t>2. Выполняется ли закон Ома для тока в жидкостях?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1714488"/>
            <a:ext cx="6283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3.Как зависит сопротивление от температуры в жидкос</a:t>
            </a:r>
            <a:r>
              <a:rPr lang="ru-RU" sz="1600" dirty="0" smtClean="0">
                <a:solidFill>
                  <a:srgbClr val="C00000"/>
                </a:solidFill>
              </a:rPr>
              <a:t>тях?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2143116"/>
            <a:ext cx="5552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</a:rPr>
              <a:t>4. Что называют электролитической диссоциацией?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2643182"/>
            <a:ext cx="567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5. Какому закону подчиняется ток в жидкостях?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3143248"/>
            <a:ext cx="5959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6. Почему при прохождении тока по электролитам</a:t>
            </a:r>
          </a:p>
          <a:p>
            <a:r>
              <a:rPr lang="ru-RU" b="1" dirty="0" smtClean="0">
                <a:solidFill>
                  <a:schemeClr val="accent6"/>
                </a:solidFill>
              </a:rPr>
              <a:t>происходит перенос вещества?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4071942"/>
            <a:ext cx="563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7. Сформулируйте закон электролиза Фарадея.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4714884"/>
            <a:ext cx="5610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8. Назовите  области применения электролиза.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1776" y="5589240"/>
            <a:ext cx="403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Ответы прислать на страницу ВК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728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300" dirty="0" smtClean="0">
                <a:solidFill>
                  <a:schemeClr val="accent6"/>
                </a:solidFill>
              </a:rPr>
              <a:t>Газы в нормальном состоянии являются </a:t>
            </a:r>
            <a:r>
              <a:rPr lang="ru-RU" sz="2000" b="1" spc="300" dirty="0" smtClean="0">
                <a:solidFill>
                  <a:srgbClr val="C00000"/>
                </a:solidFill>
              </a:rPr>
              <a:t>диэлектриками</a:t>
            </a:r>
            <a:r>
              <a:rPr lang="ru-RU" sz="2000" b="1" spc="300" dirty="0" smtClean="0">
                <a:solidFill>
                  <a:schemeClr val="accent6"/>
                </a:solidFill>
              </a:rPr>
              <a:t>, так как состоят</a:t>
            </a:r>
          </a:p>
          <a:p>
            <a:r>
              <a:rPr lang="ru-RU" sz="2000" b="1" spc="300" dirty="0" smtClean="0">
                <a:solidFill>
                  <a:schemeClr val="accent6"/>
                </a:solidFill>
              </a:rPr>
              <a:t>из электрически нейтральных атомов и молекул. Воздух в технике как изолятор: линии электропередач, контакты выключателей, между обкладками воздушных конденсаторов и т.п. При определенных условиях газы проводники.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0"/>
            <a:ext cx="606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6"/>
                </a:solidFill>
              </a:rPr>
              <a:t>Электрический ток в газах.</a:t>
            </a:r>
            <a:endParaRPr lang="ru-RU" sz="3200" b="1" i="1" u="sng" dirty="0">
              <a:solidFill>
                <a:schemeClr val="accent6"/>
              </a:solidFill>
            </a:endParaRPr>
          </a:p>
        </p:txBody>
      </p:sp>
      <p:pic>
        <p:nvPicPr>
          <p:cNvPr id="33794" name="Picture 2" descr="Презентация электрический ток в газ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286124"/>
            <a:ext cx="4143404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2-tub-ru.yandex.net/i?id=060584e68a011b934eb577e2a166ddff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643446"/>
            <a:ext cx="1600200" cy="1428750"/>
          </a:xfrm>
          <a:prstGeom prst="rect">
            <a:avLst/>
          </a:prstGeom>
          <a:noFill/>
        </p:spPr>
      </p:pic>
      <p:pic>
        <p:nvPicPr>
          <p:cNvPr id="23556" name="Picture 4" descr="https://im1-tub-ru.yandex.net/i?id=f904612254f64c26df3cbe7cdd2f4c1e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643446"/>
            <a:ext cx="1600200" cy="1428750"/>
          </a:xfrm>
          <a:prstGeom prst="rect">
            <a:avLst/>
          </a:prstGeom>
          <a:noFill/>
        </p:spPr>
      </p:pic>
      <p:pic>
        <p:nvPicPr>
          <p:cNvPr id="23558" name="Picture 6" descr="Нагревание - не единственный способ превращения газа в прово…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785794"/>
            <a:ext cx="4357718" cy="3214710"/>
          </a:xfrm>
          <a:prstGeom prst="rect">
            <a:avLst/>
          </a:prstGeom>
          <a:noFill/>
        </p:spPr>
      </p:pic>
      <p:pic>
        <p:nvPicPr>
          <p:cNvPr id="23564" name="Picture 12" descr="План-конспект урока по физике. . Тема: Электрический ток в газах - Учительский порта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077889">
            <a:off x="1919760" y="3985665"/>
            <a:ext cx="1071570" cy="1238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5949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chemeClr val="accent6"/>
                </a:solidFill>
              </a:rPr>
              <a:t>Несамостоятельный разряд</a:t>
            </a:r>
            <a:endParaRPr lang="ru-RU" sz="3200" b="1" u="sng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928670"/>
            <a:ext cx="3286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Внешние ионизаторы  (ультрафиолетовое,</a:t>
            </a:r>
          </a:p>
          <a:p>
            <a:r>
              <a:rPr lang="ru-RU" b="1" dirty="0" smtClean="0"/>
              <a:t>рентгеновское, радиоактивное излучения)</a:t>
            </a:r>
          </a:p>
          <a:p>
            <a:r>
              <a:rPr lang="ru-RU" b="1" dirty="0" smtClean="0"/>
              <a:t>вызывают распад атомов на положительные</a:t>
            </a:r>
          </a:p>
          <a:p>
            <a:r>
              <a:rPr lang="ru-RU" b="1" dirty="0" smtClean="0"/>
              <a:t> ионы и электроны; также могут образоваться </a:t>
            </a:r>
          </a:p>
          <a:p>
            <a:r>
              <a:rPr lang="ru-RU" b="1" dirty="0" smtClean="0"/>
              <a:t>отрицательные ионы при присоединении</a:t>
            </a:r>
          </a:p>
          <a:p>
            <a:r>
              <a:rPr lang="ru-RU" b="1" dirty="0" smtClean="0"/>
              <a:t> электронов к нейтральным атомам.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4357694"/>
            <a:ext cx="178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300" dirty="0" smtClean="0">
                <a:solidFill>
                  <a:srgbClr val="C00000"/>
                </a:solidFill>
              </a:rPr>
              <a:t>Ионизация</a:t>
            </a:r>
            <a:endParaRPr lang="ru-RU" b="1" spc="3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4357694"/>
            <a:ext cx="231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300" dirty="0" smtClean="0">
                <a:solidFill>
                  <a:srgbClr val="C00000"/>
                </a:solidFill>
              </a:rPr>
              <a:t>Рекомбинация</a:t>
            </a:r>
            <a:endParaRPr lang="ru-RU" b="1" spc="3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6000768"/>
            <a:ext cx="691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Электрический ток в газах – направленное движение электронов,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положительных и отрицательных ионов. Иначе -газовый разряд.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im3-tub-ru.yandex.net/i?id=34439a2137cfdd3849293120d155a7cc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428868"/>
            <a:ext cx="1933575" cy="1428750"/>
          </a:xfrm>
          <a:prstGeom prst="rect">
            <a:avLst/>
          </a:prstGeom>
          <a:noFill/>
        </p:spPr>
      </p:pic>
      <p:pic>
        <p:nvPicPr>
          <p:cNvPr id="19462" name="Picture 6" descr="Электрический ток в газах. . Электрический ток в вакууме - Скач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6248" y="2643182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pc="600" dirty="0" smtClean="0">
                <a:solidFill>
                  <a:srgbClr val="C00000"/>
                </a:solidFill>
              </a:rPr>
              <a:t>U </a:t>
            </a:r>
            <a:r>
              <a:rPr lang="en-US" b="1" u="sng" spc="600" dirty="0" smtClean="0">
                <a:solidFill>
                  <a:srgbClr val="C00000"/>
                </a:solidFill>
                <a:latin typeface="Corbel"/>
              </a:rPr>
              <a:t>~ E ~ F ~ a ~ v ~ n ~ I</a:t>
            </a:r>
            <a:endParaRPr lang="ru-RU" b="1" u="sng" spc="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Виды самостоятельного разряда в газах 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519489" cy="1809754"/>
          </a:xfrm>
          <a:prstGeom prst="rect">
            <a:avLst/>
          </a:prstGeom>
          <a:noFill/>
        </p:spPr>
      </p:pic>
      <p:pic>
        <p:nvPicPr>
          <p:cNvPr id="21510" name="Picture 6" descr="https://im0-tub-ru.yandex.net/i?id=2e5b7222b98645c6559a026ef76f91f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785794"/>
            <a:ext cx="5572132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0178" y="214290"/>
            <a:ext cx="9174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Процесс образования самостоятельного разряда.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25602" name="Picture 2" descr="Презентация электрический ток в газ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14818"/>
            <a:ext cx="4786346" cy="21431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600" dirty="0" smtClean="0">
                <a:solidFill>
                  <a:srgbClr val="C00000"/>
                </a:solidFill>
              </a:rPr>
              <a:t>Виды самостоятельного</a:t>
            </a:r>
          </a:p>
          <a:p>
            <a:r>
              <a:rPr lang="ru-RU" sz="6000" b="1" spc="600" dirty="0" smtClean="0">
                <a:solidFill>
                  <a:srgbClr val="C00000"/>
                </a:solidFill>
              </a:rPr>
              <a:t>разряда  в газах</a:t>
            </a:r>
            <a:endParaRPr lang="ru-RU" sz="6000" b="1" spc="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3643314"/>
            <a:ext cx="652903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28900" lvl="5" indent="-342900">
              <a:buAutoNum type="arabicPeriod"/>
            </a:pPr>
            <a:r>
              <a:rPr lang="ru-RU" sz="2800" b="1" spc="600" dirty="0" smtClean="0">
                <a:solidFill>
                  <a:srgbClr val="FF0000"/>
                </a:solidFill>
              </a:rPr>
              <a:t>Тлеющий.</a:t>
            </a:r>
          </a:p>
          <a:p>
            <a:pPr marL="4000500" lvl="8" indent="-342900"/>
            <a:r>
              <a:rPr lang="ru-RU" sz="2800" b="1" spc="600" dirty="0" smtClean="0">
                <a:solidFill>
                  <a:srgbClr val="FFC000"/>
                </a:solidFill>
              </a:rPr>
              <a:t>2.Дуговой.</a:t>
            </a:r>
          </a:p>
          <a:p>
            <a:pPr marL="342900" indent="-342900"/>
            <a:r>
              <a:rPr lang="ru-RU" b="1" spc="600" dirty="0" smtClean="0">
                <a:solidFill>
                  <a:srgbClr val="00B0F0"/>
                </a:solidFill>
              </a:rPr>
              <a:t>3</a:t>
            </a:r>
            <a:r>
              <a:rPr lang="ru-RU" sz="2800" b="1" spc="600" dirty="0" smtClean="0">
                <a:solidFill>
                  <a:srgbClr val="00B0F0"/>
                </a:solidFill>
              </a:rPr>
              <a:t>. Коронный.</a:t>
            </a:r>
          </a:p>
          <a:p>
            <a:pPr marL="1714500" lvl="3" indent="-342900"/>
            <a:r>
              <a:rPr lang="ru-RU" sz="2800" b="1" spc="600" dirty="0" smtClean="0">
                <a:solidFill>
                  <a:srgbClr val="FF0000"/>
                </a:solidFill>
              </a:rPr>
              <a:t>4. Искровой.</a:t>
            </a:r>
          </a:p>
          <a:p>
            <a:pPr marL="342900" indent="-342900">
              <a:buAutoNum type="arabicPeriod"/>
            </a:pPr>
            <a:endParaRPr lang="ru-RU" b="1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Презентация по физике &quot;Электрический ток в газах (10 класс)&quot; -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447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Diseño predeterminado</vt:lpstr>
      <vt:lpstr>Электрический ток в газах.  Плазма.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Блиндовский</cp:lastModifiedBy>
  <cp:revision>420</cp:revision>
  <dcterms:created xsi:type="dcterms:W3CDTF">2010-05-23T14:28:12Z</dcterms:created>
  <dcterms:modified xsi:type="dcterms:W3CDTF">2020-05-06T17:58:44Z</dcterms:modified>
</cp:coreProperties>
</file>